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diagrams/quickStyle1.xml" ContentType="application/vnd.openxmlformats-officedocument.drawingml.diagramStyle+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Default Extension="gif" ContentType="image/gif"/>
  <Override PartName="/ppt/notesSlides/notesSlide20.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7"/>
  </p:notesMasterIdLst>
  <p:handoutMasterIdLst>
    <p:handoutMasterId r:id="rId28"/>
  </p:handoutMasterIdLst>
  <p:sldIdLst>
    <p:sldId id="335" r:id="rId2"/>
    <p:sldId id="348" r:id="rId3"/>
    <p:sldId id="488" r:id="rId4"/>
    <p:sldId id="471" r:id="rId5"/>
    <p:sldId id="470" r:id="rId6"/>
    <p:sldId id="489" r:id="rId7"/>
    <p:sldId id="449" r:id="rId8"/>
    <p:sldId id="419" r:id="rId9"/>
    <p:sldId id="452" r:id="rId10"/>
    <p:sldId id="479" r:id="rId11"/>
    <p:sldId id="359" r:id="rId12"/>
    <p:sldId id="481" r:id="rId13"/>
    <p:sldId id="448" r:id="rId14"/>
    <p:sldId id="486" r:id="rId15"/>
    <p:sldId id="482" r:id="rId16"/>
    <p:sldId id="490" r:id="rId17"/>
    <p:sldId id="485" r:id="rId18"/>
    <p:sldId id="472" r:id="rId19"/>
    <p:sldId id="474" r:id="rId20"/>
    <p:sldId id="477" r:id="rId21"/>
    <p:sldId id="487" r:id="rId22"/>
    <p:sldId id="484" r:id="rId23"/>
    <p:sldId id="422" r:id="rId24"/>
    <p:sldId id="491" r:id="rId25"/>
    <p:sldId id="386" r:id="rId26"/>
  </p:sldIdLst>
  <p:sldSz cx="9144000" cy="6858000" type="screen4x3"/>
  <p:notesSz cx="6797675" cy="9928225"/>
  <p:defaultTextStyle>
    <a:defPPr>
      <a:defRPr lang="de-CH"/>
    </a:defPPr>
    <a:lvl1pPr algn="ctr" rtl="0" eaLnBrk="0" fontAlgn="base" hangingPunct="0">
      <a:spcBef>
        <a:spcPct val="0"/>
      </a:spcBef>
      <a:spcAft>
        <a:spcPct val="0"/>
      </a:spcAft>
      <a:defRPr sz="2400" kern="1200">
        <a:solidFill>
          <a:schemeClr val="tx1"/>
        </a:solidFill>
        <a:latin typeface="Times" pitchFamily="18" charset="0"/>
        <a:ea typeface="+mn-ea"/>
        <a:cs typeface="+mn-cs"/>
      </a:defRPr>
    </a:lvl1pPr>
    <a:lvl2pPr marL="457200" algn="ctr" rtl="0" eaLnBrk="0" fontAlgn="base" hangingPunct="0">
      <a:spcBef>
        <a:spcPct val="0"/>
      </a:spcBef>
      <a:spcAft>
        <a:spcPct val="0"/>
      </a:spcAft>
      <a:defRPr sz="2400" kern="1200">
        <a:solidFill>
          <a:schemeClr val="tx1"/>
        </a:solidFill>
        <a:latin typeface="Times" pitchFamily="18" charset="0"/>
        <a:ea typeface="+mn-ea"/>
        <a:cs typeface="+mn-cs"/>
      </a:defRPr>
    </a:lvl2pPr>
    <a:lvl3pPr marL="914400" algn="ctr" rtl="0" eaLnBrk="0" fontAlgn="base" hangingPunct="0">
      <a:spcBef>
        <a:spcPct val="0"/>
      </a:spcBef>
      <a:spcAft>
        <a:spcPct val="0"/>
      </a:spcAft>
      <a:defRPr sz="2400" kern="1200">
        <a:solidFill>
          <a:schemeClr val="tx1"/>
        </a:solidFill>
        <a:latin typeface="Times" pitchFamily="18" charset="0"/>
        <a:ea typeface="+mn-ea"/>
        <a:cs typeface="+mn-cs"/>
      </a:defRPr>
    </a:lvl3pPr>
    <a:lvl4pPr marL="1371600" algn="ctr" rtl="0" eaLnBrk="0" fontAlgn="base" hangingPunct="0">
      <a:spcBef>
        <a:spcPct val="0"/>
      </a:spcBef>
      <a:spcAft>
        <a:spcPct val="0"/>
      </a:spcAft>
      <a:defRPr sz="2400" kern="1200">
        <a:solidFill>
          <a:schemeClr val="tx1"/>
        </a:solidFill>
        <a:latin typeface="Times" pitchFamily="18" charset="0"/>
        <a:ea typeface="+mn-ea"/>
        <a:cs typeface="+mn-cs"/>
      </a:defRPr>
    </a:lvl4pPr>
    <a:lvl5pPr marL="1828800" algn="ctr" rtl="0" eaLnBrk="0" fontAlgn="base" hangingPunct="0">
      <a:spcBef>
        <a:spcPct val="0"/>
      </a:spcBef>
      <a:spcAft>
        <a:spcPct val="0"/>
      </a:spcAft>
      <a:defRPr sz="2400" kern="1200">
        <a:solidFill>
          <a:schemeClr val="tx1"/>
        </a:solidFill>
        <a:latin typeface="Times" pitchFamily="18" charset="0"/>
        <a:ea typeface="+mn-ea"/>
        <a:cs typeface="+mn-cs"/>
      </a:defRPr>
    </a:lvl5pPr>
    <a:lvl6pPr marL="2286000" algn="l" defTabSz="914400" rtl="0" eaLnBrk="1" latinLnBrk="0" hangingPunct="1">
      <a:defRPr sz="2400" kern="1200">
        <a:solidFill>
          <a:schemeClr val="tx1"/>
        </a:solidFill>
        <a:latin typeface="Times" pitchFamily="18" charset="0"/>
        <a:ea typeface="+mn-ea"/>
        <a:cs typeface="+mn-cs"/>
      </a:defRPr>
    </a:lvl6pPr>
    <a:lvl7pPr marL="2743200" algn="l" defTabSz="914400" rtl="0" eaLnBrk="1" latinLnBrk="0" hangingPunct="1">
      <a:defRPr sz="2400" kern="1200">
        <a:solidFill>
          <a:schemeClr val="tx1"/>
        </a:solidFill>
        <a:latin typeface="Times" pitchFamily="18" charset="0"/>
        <a:ea typeface="+mn-ea"/>
        <a:cs typeface="+mn-cs"/>
      </a:defRPr>
    </a:lvl7pPr>
    <a:lvl8pPr marL="3200400" algn="l" defTabSz="914400" rtl="0" eaLnBrk="1" latinLnBrk="0" hangingPunct="1">
      <a:defRPr sz="2400" kern="1200">
        <a:solidFill>
          <a:schemeClr val="tx1"/>
        </a:solidFill>
        <a:latin typeface="Times" pitchFamily="18" charset="0"/>
        <a:ea typeface="+mn-ea"/>
        <a:cs typeface="+mn-cs"/>
      </a:defRPr>
    </a:lvl8pPr>
    <a:lvl9pPr marL="3657600" algn="l" defTabSz="914400" rtl="0" eaLnBrk="1" latinLnBrk="0" hangingPunct="1">
      <a:defRPr sz="2400" kern="1200">
        <a:solidFill>
          <a:schemeClr val="tx1"/>
        </a:solidFill>
        <a:latin typeface="Times"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992E"/>
    <a:srgbClr val="D3C513"/>
    <a:srgbClr val="D59D11"/>
    <a:srgbClr val="F7E1CB"/>
    <a:srgbClr val="CEDFF4"/>
    <a:srgbClr val="6699FF"/>
    <a:srgbClr val="31BAFF"/>
    <a:srgbClr val="3399FF"/>
    <a:srgbClr val="1D1967"/>
    <a:srgbClr val="14366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8584" autoAdjust="0"/>
    <p:restoredTop sz="57002" autoAdjust="0"/>
  </p:normalViewPr>
  <p:slideViewPr>
    <p:cSldViewPr snapToGrid="0">
      <p:cViewPr>
        <p:scale>
          <a:sx n="75" d="100"/>
          <a:sy n="75" d="100"/>
        </p:scale>
        <p:origin x="-744" y="-72"/>
      </p:cViewPr>
      <p:guideLst>
        <p:guide orient="horz" pos="2160"/>
        <p:guide orient="horz" pos="176"/>
        <p:guide pos="5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75" d="100"/>
          <a:sy n="75" d="100"/>
        </p:scale>
        <p:origin x="-1572" y="-84"/>
      </p:cViewPr>
      <p:guideLst>
        <p:guide orient="horz" pos="3127"/>
        <p:guide pos="2141"/>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file:///\\adb.intra.admin.ch\EFV$\org\Oeab-daten\30%20%20%20Finanzpolitik\390%20%20%20%20Ausland\Lage_EU+CH.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adb.intra.admin.ch\EFV$\org\Oeab-daten\30%20%20%20Finanzpolitik\390%20%20%20%20Ausland\Lage_EU+CH.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de-CH"/>
  <c:chart>
    <c:plotArea>
      <c:layout/>
      <c:lineChart>
        <c:grouping val="standard"/>
        <c:ser>
          <c:idx val="0"/>
          <c:order val="0"/>
          <c:tx>
            <c:strRef>
              <c:f>Tabelle2!$B$4</c:f>
              <c:strCache>
                <c:ptCount val="1"/>
                <c:pt idx="0">
                  <c:v>France</c:v>
                </c:pt>
              </c:strCache>
            </c:strRef>
          </c:tx>
          <c:cat>
            <c:numRef>
              <c:f>Tabelle2!$C$3:$I$3</c:f>
              <c:numCache>
                <c:formatCode>General</c:formatCode>
                <c:ptCount val="7"/>
                <c:pt idx="0">
                  <c:v>2010</c:v>
                </c:pt>
                <c:pt idx="1">
                  <c:v>2011</c:v>
                </c:pt>
                <c:pt idx="2">
                  <c:v>2012</c:v>
                </c:pt>
                <c:pt idx="3">
                  <c:v>2013</c:v>
                </c:pt>
                <c:pt idx="4">
                  <c:v>2014</c:v>
                </c:pt>
                <c:pt idx="5">
                  <c:v>2015</c:v>
                </c:pt>
                <c:pt idx="6">
                  <c:v>2016</c:v>
                </c:pt>
              </c:numCache>
            </c:numRef>
          </c:cat>
          <c:val>
            <c:numRef>
              <c:f>Tabelle2!$C$4:$I$4</c:f>
              <c:numCache>
                <c:formatCode>General</c:formatCode>
                <c:ptCount val="7"/>
                <c:pt idx="0">
                  <c:v>-7.1</c:v>
                </c:pt>
                <c:pt idx="1">
                  <c:v>-5.9</c:v>
                </c:pt>
                <c:pt idx="2">
                  <c:v>-4.5999999999999996</c:v>
                </c:pt>
                <c:pt idx="3">
                  <c:v>-4</c:v>
                </c:pt>
                <c:pt idx="4">
                  <c:v>-3.1</c:v>
                </c:pt>
                <c:pt idx="5">
                  <c:v>-2.2999999999999998</c:v>
                </c:pt>
                <c:pt idx="6">
                  <c:v>-1.4</c:v>
                </c:pt>
              </c:numCache>
            </c:numRef>
          </c:val>
        </c:ser>
        <c:ser>
          <c:idx val="1"/>
          <c:order val="1"/>
          <c:tx>
            <c:strRef>
              <c:f>Tabelle2!$B$5</c:f>
              <c:strCache>
                <c:ptCount val="1"/>
                <c:pt idx="0">
                  <c:v>Germany</c:v>
                </c:pt>
              </c:strCache>
            </c:strRef>
          </c:tx>
          <c:cat>
            <c:numRef>
              <c:f>Tabelle2!$C$3:$I$3</c:f>
              <c:numCache>
                <c:formatCode>General</c:formatCode>
                <c:ptCount val="7"/>
                <c:pt idx="0">
                  <c:v>2010</c:v>
                </c:pt>
                <c:pt idx="1">
                  <c:v>2011</c:v>
                </c:pt>
                <c:pt idx="2">
                  <c:v>2012</c:v>
                </c:pt>
                <c:pt idx="3">
                  <c:v>2013</c:v>
                </c:pt>
                <c:pt idx="4">
                  <c:v>2014</c:v>
                </c:pt>
                <c:pt idx="5">
                  <c:v>2015</c:v>
                </c:pt>
                <c:pt idx="6">
                  <c:v>2016</c:v>
                </c:pt>
              </c:numCache>
            </c:numRef>
          </c:cat>
          <c:val>
            <c:numRef>
              <c:f>Tabelle2!$C$5:$I$5</c:f>
              <c:numCache>
                <c:formatCode>General</c:formatCode>
                <c:ptCount val="7"/>
                <c:pt idx="0">
                  <c:v>-3.3</c:v>
                </c:pt>
                <c:pt idx="1">
                  <c:v>-1.7000000000000068</c:v>
                </c:pt>
                <c:pt idx="2">
                  <c:v>-1.1000000000000001</c:v>
                </c:pt>
                <c:pt idx="3">
                  <c:v>-0.8</c:v>
                </c:pt>
                <c:pt idx="4">
                  <c:v>0</c:v>
                </c:pt>
                <c:pt idx="5">
                  <c:v>0.2</c:v>
                </c:pt>
                <c:pt idx="6">
                  <c:v>0.4</c:v>
                </c:pt>
              </c:numCache>
            </c:numRef>
          </c:val>
        </c:ser>
        <c:ser>
          <c:idx val="2"/>
          <c:order val="2"/>
          <c:tx>
            <c:strRef>
              <c:f>Tabelle2!$B$6</c:f>
              <c:strCache>
                <c:ptCount val="1"/>
                <c:pt idx="0">
                  <c:v>United Kingdom</c:v>
                </c:pt>
              </c:strCache>
            </c:strRef>
          </c:tx>
          <c:cat>
            <c:numRef>
              <c:f>Tabelle2!$C$3:$I$3</c:f>
              <c:numCache>
                <c:formatCode>General</c:formatCode>
                <c:ptCount val="7"/>
                <c:pt idx="0">
                  <c:v>2010</c:v>
                </c:pt>
                <c:pt idx="1">
                  <c:v>2011</c:v>
                </c:pt>
                <c:pt idx="2">
                  <c:v>2012</c:v>
                </c:pt>
                <c:pt idx="3">
                  <c:v>2013</c:v>
                </c:pt>
                <c:pt idx="4">
                  <c:v>2014</c:v>
                </c:pt>
                <c:pt idx="5">
                  <c:v>2015</c:v>
                </c:pt>
                <c:pt idx="6">
                  <c:v>2016</c:v>
                </c:pt>
              </c:numCache>
            </c:numRef>
          </c:cat>
          <c:val>
            <c:numRef>
              <c:f>Tabelle2!$C$6:$I$6</c:f>
              <c:numCache>
                <c:formatCode>General</c:formatCode>
                <c:ptCount val="7"/>
                <c:pt idx="0">
                  <c:v>-10.200000000000001</c:v>
                </c:pt>
                <c:pt idx="1">
                  <c:v>-8.5</c:v>
                </c:pt>
                <c:pt idx="2">
                  <c:v>-7</c:v>
                </c:pt>
                <c:pt idx="3">
                  <c:v>-5.0999999999999996</c:v>
                </c:pt>
                <c:pt idx="4">
                  <c:v>-3.5</c:v>
                </c:pt>
                <c:pt idx="5">
                  <c:v>-2.2999999999999998</c:v>
                </c:pt>
                <c:pt idx="6">
                  <c:v>-1.7000000000000068</c:v>
                </c:pt>
              </c:numCache>
            </c:numRef>
          </c:val>
        </c:ser>
        <c:ser>
          <c:idx val="3"/>
          <c:order val="3"/>
          <c:tx>
            <c:strRef>
              <c:f>Tabelle2!$B$7</c:f>
              <c:strCache>
                <c:ptCount val="1"/>
                <c:pt idx="0">
                  <c:v>Italy</c:v>
                </c:pt>
              </c:strCache>
            </c:strRef>
          </c:tx>
          <c:cat>
            <c:numRef>
              <c:f>Tabelle2!$C$3:$I$3</c:f>
              <c:numCache>
                <c:formatCode>General</c:formatCode>
                <c:ptCount val="7"/>
                <c:pt idx="0">
                  <c:v>2010</c:v>
                </c:pt>
                <c:pt idx="1">
                  <c:v>2011</c:v>
                </c:pt>
                <c:pt idx="2">
                  <c:v>2012</c:v>
                </c:pt>
                <c:pt idx="3">
                  <c:v>2013</c:v>
                </c:pt>
                <c:pt idx="4">
                  <c:v>2014</c:v>
                </c:pt>
                <c:pt idx="5">
                  <c:v>2015</c:v>
                </c:pt>
                <c:pt idx="6">
                  <c:v>2016</c:v>
                </c:pt>
              </c:numCache>
            </c:numRef>
          </c:cat>
          <c:val>
            <c:numRef>
              <c:f>Tabelle2!$C$7:$I$7</c:f>
              <c:numCache>
                <c:formatCode>General</c:formatCode>
                <c:ptCount val="7"/>
                <c:pt idx="0">
                  <c:v>-4.5</c:v>
                </c:pt>
                <c:pt idx="1">
                  <c:v>-4</c:v>
                </c:pt>
                <c:pt idx="2">
                  <c:v>-2.4</c:v>
                </c:pt>
                <c:pt idx="3">
                  <c:v>-1.1000000000000001</c:v>
                </c:pt>
                <c:pt idx="4">
                  <c:v>-1.1000000000000001</c:v>
                </c:pt>
                <c:pt idx="5">
                  <c:v>-1.1000000000000001</c:v>
                </c:pt>
                <c:pt idx="6">
                  <c:v>-1.1000000000000001</c:v>
                </c:pt>
              </c:numCache>
            </c:numRef>
          </c:val>
        </c:ser>
        <c:ser>
          <c:idx val="4"/>
          <c:order val="4"/>
          <c:tx>
            <c:strRef>
              <c:f>Tabelle2!$B$8</c:f>
              <c:strCache>
                <c:ptCount val="1"/>
                <c:pt idx="0">
                  <c:v>Spain</c:v>
                </c:pt>
              </c:strCache>
            </c:strRef>
          </c:tx>
          <c:cat>
            <c:numRef>
              <c:f>Tabelle2!$C$3:$I$3</c:f>
              <c:numCache>
                <c:formatCode>General</c:formatCode>
                <c:ptCount val="7"/>
                <c:pt idx="0">
                  <c:v>2010</c:v>
                </c:pt>
                <c:pt idx="1">
                  <c:v>2011</c:v>
                </c:pt>
                <c:pt idx="2">
                  <c:v>2012</c:v>
                </c:pt>
                <c:pt idx="3">
                  <c:v>2013</c:v>
                </c:pt>
                <c:pt idx="4">
                  <c:v>2014</c:v>
                </c:pt>
                <c:pt idx="5">
                  <c:v>2015</c:v>
                </c:pt>
                <c:pt idx="6">
                  <c:v>2016</c:v>
                </c:pt>
              </c:numCache>
            </c:numRef>
          </c:cat>
          <c:val>
            <c:numRef>
              <c:f>Tabelle2!$C$8:$I$8</c:f>
              <c:numCache>
                <c:formatCode>General</c:formatCode>
                <c:ptCount val="7"/>
                <c:pt idx="0">
                  <c:v>-9.2000000000000011</c:v>
                </c:pt>
                <c:pt idx="1">
                  <c:v>-6.1</c:v>
                </c:pt>
                <c:pt idx="2">
                  <c:v>-5.2</c:v>
                </c:pt>
                <c:pt idx="3">
                  <c:v>-4.4000000000000004</c:v>
                </c:pt>
                <c:pt idx="4">
                  <c:v>-4.0999999999999996</c:v>
                </c:pt>
                <c:pt idx="5">
                  <c:v>-4.0999999999999996</c:v>
                </c:pt>
                <c:pt idx="6">
                  <c:v>-4.0999999999999996</c:v>
                </c:pt>
              </c:numCache>
            </c:numRef>
          </c:val>
        </c:ser>
        <c:ser>
          <c:idx val="5"/>
          <c:order val="5"/>
          <c:tx>
            <c:strRef>
              <c:f>Tabelle2!$B$9</c:f>
              <c:strCache>
                <c:ptCount val="1"/>
                <c:pt idx="0">
                  <c:v>Switzerland</c:v>
                </c:pt>
              </c:strCache>
            </c:strRef>
          </c:tx>
          <c:cat>
            <c:numRef>
              <c:f>Tabelle2!$C$3:$I$3</c:f>
              <c:numCache>
                <c:formatCode>General</c:formatCode>
                <c:ptCount val="7"/>
                <c:pt idx="0">
                  <c:v>2010</c:v>
                </c:pt>
                <c:pt idx="1">
                  <c:v>2011</c:v>
                </c:pt>
                <c:pt idx="2">
                  <c:v>2012</c:v>
                </c:pt>
                <c:pt idx="3">
                  <c:v>2013</c:v>
                </c:pt>
                <c:pt idx="4">
                  <c:v>2014</c:v>
                </c:pt>
                <c:pt idx="5">
                  <c:v>2015</c:v>
                </c:pt>
                <c:pt idx="6">
                  <c:v>2016</c:v>
                </c:pt>
              </c:numCache>
            </c:numRef>
          </c:cat>
          <c:val>
            <c:numRef>
              <c:f>Tabelle2!$C$9:$I$9</c:f>
              <c:numCache>
                <c:formatCode>General</c:formatCode>
                <c:ptCount val="7"/>
                <c:pt idx="0">
                  <c:v>0.4</c:v>
                </c:pt>
                <c:pt idx="1">
                  <c:v>0.8</c:v>
                </c:pt>
                <c:pt idx="2">
                  <c:v>0.60000000000000064</c:v>
                </c:pt>
                <c:pt idx="3">
                  <c:v>0.5</c:v>
                </c:pt>
                <c:pt idx="4">
                  <c:v>0.9</c:v>
                </c:pt>
                <c:pt idx="5">
                  <c:v>0.9</c:v>
                </c:pt>
                <c:pt idx="6">
                  <c:v>0.9</c:v>
                </c:pt>
              </c:numCache>
            </c:numRef>
          </c:val>
        </c:ser>
        <c:marker val="1"/>
        <c:axId val="77820672"/>
        <c:axId val="77822208"/>
      </c:lineChart>
      <c:catAx>
        <c:axId val="77820672"/>
        <c:scaling>
          <c:orientation val="minMax"/>
        </c:scaling>
        <c:axPos val="b"/>
        <c:numFmt formatCode="General" sourceLinked="1"/>
        <c:tickLblPos val="low"/>
        <c:crossAx val="77822208"/>
        <c:crosses val="autoZero"/>
        <c:auto val="1"/>
        <c:lblAlgn val="ctr"/>
        <c:lblOffset val="100"/>
      </c:catAx>
      <c:valAx>
        <c:axId val="77822208"/>
        <c:scaling>
          <c:orientation val="minMax"/>
        </c:scaling>
        <c:axPos val="l"/>
        <c:majorGridlines/>
        <c:numFmt formatCode="General" sourceLinked="1"/>
        <c:tickLblPos val="nextTo"/>
        <c:crossAx val="77820672"/>
        <c:crosses val="autoZero"/>
        <c:crossBetween val="between"/>
      </c:valAx>
    </c:plotArea>
    <c:legend>
      <c:legendPos val="r"/>
      <c:legendEntry>
        <c:idx val="0"/>
        <c:txPr>
          <a:bodyPr/>
          <a:lstStyle/>
          <a:p>
            <a:pPr>
              <a:defRPr sz="1200"/>
            </a:pPr>
            <a:endParaRPr lang="de-DE"/>
          </a:p>
        </c:txPr>
      </c:legendEntry>
      <c:legendEntry>
        <c:idx val="1"/>
        <c:txPr>
          <a:bodyPr/>
          <a:lstStyle/>
          <a:p>
            <a:pPr>
              <a:defRPr sz="1200"/>
            </a:pPr>
            <a:endParaRPr lang="de-DE"/>
          </a:p>
        </c:txPr>
      </c:legendEntry>
      <c:legendEntry>
        <c:idx val="2"/>
        <c:txPr>
          <a:bodyPr/>
          <a:lstStyle/>
          <a:p>
            <a:pPr>
              <a:defRPr sz="1200"/>
            </a:pPr>
            <a:endParaRPr lang="de-DE"/>
          </a:p>
        </c:txPr>
      </c:legendEntry>
      <c:legendEntry>
        <c:idx val="3"/>
        <c:txPr>
          <a:bodyPr/>
          <a:lstStyle/>
          <a:p>
            <a:pPr>
              <a:defRPr sz="1200"/>
            </a:pPr>
            <a:endParaRPr lang="de-DE"/>
          </a:p>
        </c:txPr>
      </c:legendEntry>
      <c:legendEntry>
        <c:idx val="4"/>
        <c:txPr>
          <a:bodyPr/>
          <a:lstStyle/>
          <a:p>
            <a:pPr>
              <a:defRPr sz="1200"/>
            </a:pPr>
            <a:endParaRPr lang="de-DE"/>
          </a:p>
        </c:txPr>
      </c:legendEntry>
      <c:legendEntry>
        <c:idx val="5"/>
        <c:txPr>
          <a:bodyPr/>
          <a:lstStyle/>
          <a:p>
            <a:pPr>
              <a:defRPr sz="1200"/>
            </a:pPr>
            <a:endParaRPr lang="de-DE"/>
          </a:p>
        </c:txPr>
      </c:legendEntry>
    </c:legend>
    <c:plotVisOnly val="1"/>
  </c:chart>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de-CH"/>
  <c:chart>
    <c:plotArea>
      <c:layout>
        <c:manualLayout>
          <c:layoutTarget val="inner"/>
          <c:xMode val="edge"/>
          <c:yMode val="edge"/>
          <c:x val="7.6312896785337814E-2"/>
          <c:y val="5.7894736842105991E-2"/>
          <c:w val="0.57286089238845628"/>
          <c:h val="0.81559635308744249"/>
        </c:manualLayout>
      </c:layout>
      <c:lineChart>
        <c:grouping val="standard"/>
        <c:ser>
          <c:idx val="0"/>
          <c:order val="0"/>
          <c:tx>
            <c:strRef>
              <c:f>Tabelle2!$B$11</c:f>
              <c:strCache>
                <c:ptCount val="1"/>
                <c:pt idx="0">
                  <c:v>France</c:v>
                </c:pt>
              </c:strCache>
            </c:strRef>
          </c:tx>
          <c:cat>
            <c:numRef>
              <c:f>Tabelle2!$C$10:$I$10</c:f>
              <c:numCache>
                <c:formatCode>General</c:formatCode>
                <c:ptCount val="7"/>
                <c:pt idx="0">
                  <c:v>2010</c:v>
                </c:pt>
                <c:pt idx="1">
                  <c:v>2011</c:v>
                </c:pt>
                <c:pt idx="2">
                  <c:v>2012</c:v>
                </c:pt>
                <c:pt idx="3">
                  <c:v>2013</c:v>
                </c:pt>
                <c:pt idx="4">
                  <c:v>2014</c:v>
                </c:pt>
                <c:pt idx="5">
                  <c:v>2015</c:v>
                </c:pt>
                <c:pt idx="6">
                  <c:v>2016</c:v>
                </c:pt>
              </c:numCache>
            </c:numRef>
          </c:cat>
          <c:val>
            <c:numRef>
              <c:f>Tabelle2!$C$11:$I$11</c:f>
              <c:numCache>
                <c:formatCode>General</c:formatCode>
                <c:ptCount val="7"/>
                <c:pt idx="0">
                  <c:v>82.4</c:v>
                </c:pt>
                <c:pt idx="1">
                  <c:v>86.9</c:v>
                </c:pt>
                <c:pt idx="2">
                  <c:v>89.4</c:v>
                </c:pt>
                <c:pt idx="3">
                  <c:v>90.8</c:v>
                </c:pt>
                <c:pt idx="4">
                  <c:v>90.8</c:v>
                </c:pt>
                <c:pt idx="5">
                  <c:v>89.7</c:v>
                </c:pt>
                <c:pt idx="6">
                  <c:v>87.7</c:v>
                </c:pt>
              </c:numCache>
            </c:numRef>
          </c:val>
        </c:ser>
        <c:ser>
          <c:idx val="1"/>
          <c:order val="1"/>
          <c:tx>
            <c:strRef>
              <c:f>Tabelle2!$B$12</c:f>
              <c:strCache>
                <c:ptCount val="1"/>
                <c:pt idx="0">
                  <c:v>Germany</c:v>
                </c:pt>
              </c:strCache>
            </c:strRef>
          </c:tx>
          <c:cat>
            <c:numRef>
              <c:f>Tabelle2!$C$10:$I$10</c:f>
              <c:numCache>
                <c:formatCode>General</c:formatCode>
                <c:ptCount val="7"/>
                <c:pt idx="0">
                  <c:v>2010</c:v>
                </c:pt>
                <c:pt idx="1">
                  <c:v>2011</c:v>
                </c:pt>
                <c:pt idx="2">
                  <c:v>2012</c:v>
                </c:pt>
                <c:pt idx="3">
                  <c:v>2013</c:v>
                </c:pt>
                <c:pt idx="4">
                  <c:v>2014</c:v>
                </c:pt>
                <c:pt idx="5">
                  <c:v>2015</c:v>
                </c:pt>
                <c:pt idx="6">
                  <c:v>2016</c:v>
                </c:pt>
              </c:numCache>
            </c:numRef>
          </c:cat>
          <c:val>
            <c:numRef>
              <c:f>Tabelle2!$C$12:$I$12</c:f>
              <c:numCache>
                <c:formatCode>General</c:formatCode>
                <c:ptCount val="7"/>
                <c:pt idx="0">
                  <c:v>84</c:v>
                </c:pt>
                <c:pt idx="1">
                  <c:v>82.6</c:v>
                </c:pt>
                <c:pt idx="2">
                  <c:v>81.900000000000006</c:v>
                </c:pt>
                <c:pt idx="3">
                  <c:v>81</c:v>
                </c:pt>
                <c:pt idx="4">
                  <c:v>79.099999999999994</c:v>
                </c:pt>
                <c:pt idx="5">
                  <c:v>77.099999999999994</c:v>
                </c:pt>
                <c:pt idx="6">
                  <c:v>75</c:v>
                </c:pt>
              </c:numCache>
            </c:numRef>
          </c:val>
        </c:ser>
        <c:ser>
          <c:idx val="2"/>
          <c:order val="2"/>
          <c:tx>
            <c:strRef>
              <c:f>Tabelle2!$B$13</c:f>
              <c:strCache>
                <c:ptCount val="1"/>
                <c:pt idx="0">
                  <c:v>United Kingdom</c:v>
                </c:pt>
              </c:strCache>
            </c:strRef>
          </c:tx>
          <c:cat>
            <c:numRef>
              <c:f>Tabelle2!$C$10:$I$10</c:f>
              <c:numCache>
                <c:formatCode>General</c:formatCode>
                <c:ptCount val="7"/>
                <c:pt idx="0">
                  <c:v>2010</c:v>
                </c:pt>
                <c:pt idx="1">
                  <c:v>2011</c:v>
                </c:pt>
                <c:pt idx="2">
                  <c:v>2012</c:v>
                </c:pt>
                <c:pt idx="3">
                  <c:v>2013</c:v>
                </c:pt>
                <c:pt idx="4">
                  <c:v>2014</c:v>
                </c:pt>
                <c:pt idx="5">
                  <c:v>2015</c:v>
                </c:pt>
                <c:pt idx="6">
                  <c:v>2016</c:v>
                </c:pt>
              </c:numCache>
            </c:numRef>
          </c:cat>
          <c:val>
            <c:numRef>
              <c:f>Tabelle2!$C$13:$I$13</c:f>
              <c:numCache>
                <c:formatCode>General</c:formatCode>
                <c:ptCount val="7"/>
                <c:pt idx="0">
                  <c:v>75.5</c:v>
                </c:pt>
                <c:pt idx="1">
                  <c:v>80.8</c:v>
                </c:pt>
                <c:pt idx="2">
                  <c:v>84.8</c:v>
                </c:pt>
                <c:pt idx="3">
                  <c:v>85.9</c:v>
                </c:pt>
                <c:pt idx="4">
                  <c:v>85.9</c:v>
                </c:pt>
                <c:pt idx="5">
                  <c:v>83.1</c:v>
                </c:pt>
                <c:pt idx="6">
                  <c:v>80.400000000000006</c:v>
                </c:pt>
              </c:numCache>
            </c:numRef>
          </c:val>
        </c:ser>
        <c:ser>
          <c:idx val="3"/>
          <c:order val="3"/>
          <c:tx>
            <c:strRef>
              <c:f>Tabelle2!$B$14</c:f>
              <c:strCache>
                <c:ptCount val="1"/>
                <c:pt idx="0">
                  <c:v>Italy</c:v>
                </c:pt>
              </c:strCache>
            </c:strRef>
          </c:tx>
          <c:cat>
            <c:numRef>
              <c:f>Tabelle2!$C$10:$I$10</c:f>
              <c:numCache>
                <c:formatCode>General</c:formatCode>
                <c:ptCount val="7"/>
                <c:pt idx="0">
                  <c:v>2010</c:v>
                </c:pt>
                <c:pt idx="1">
                  <c:v>2011</c:v>
                </c:pt>
                <c:pt idx="2">
                  <c:v>2012</c:v>
                </c:pt>
                <c:pt idx="3">
                  <c:v>2013</c:v>
                </c:pt>
                <c:pt idx="4">
                  <c:v>2014</c:v>
                </c:pt>
                <c:pt idx="5">
                  <c:v>2015</c:v>
                </c:pt>
                <c:pt idx="6">
                  <c:v>2016</c:v>
                </c:pt>
              </c:numCache>
            </c:numRef>
          </c:cat>
          <c:val>
            <c:numRef>
              <c:f>Tabelle2!$C$14:$I$14</c:f>
              <c:numCache>
                <c:formatCode>General</c:formatCode>
                <c:ptCount val="7"/>
                <c:pt idx="0">
                  <c:v>119</c:v>
                </c:pt>
                <c:pt idx="1">
                  <c:v>121.1</c:v>
                </c:pt>
                <c:pt idx="2">
                  <c:v>121.4</c:v>
                </c:pt>
                <c:pt idx="3">
                  <c:v>120.1</c:v>
                </c:pt>
                <c:pt idx="4">
                  <c:v>118.4</c:v>
                </c:pt>
                <c:pt idx="5">
                  <c:v>116.3</c:v>
                </c:pt>
                <c:pt idx="6">
                  <c:v>114.1</c:v>
                </c:pt>
              </c:numCache>
            </c:numRef>
          </c:val>
        </c:ser>
        <c:ser>
          <c:idx val="4"/>
          <c:order val="4"/>
          <c:tx>
            <c:strRef>
              <c:f>Tabelle2!$B$15</c:f>
              <c:strCache>
                <c:ptCount val="1"/>
                <c:pt idx="0">
                  <c:v>Spain</c:v>
                </c:pt>
              </c:strCache>
            </c:strRef>
          </c:tx>
          <c:cat>
            <c:numRef>
              <c:f>Tabelle2!$C$10:$I$10</c:f>
              <c:numCache>
                <c:formatCode>General</c:formatCode>
                <c:ptCount val="7"/>
                <c:pt idx="0">
                  <c:v>2010</c:v>
                </c:pt>
                <c:pt idx="1">
                  <c:v>2011</c:v>
                </c:pt>
                <c:pt idx="2">
                  <c:v>2012</c:v>
                </c:pt>
                <c:pt idx="3">
                  <c:v>2013</c:v>
                </c:pt>
                <c:pt idx="4">
                  <c:v>2014</c:v>
                </c:pt>
                <c:pt idx="5">
                  <c:v>2015</c:v>
                </c:pt>
                <c:pt idx="6">
                  <c:v>2016</c:v>
                </c:pt>
              </c:numCache>
            </c:numRef>
          </c:cat>
          <c:val>
            <c:numRef>
              <c:f>Tabelle2!$C$15:$I$15</c:f>
              <c:numCache>
                <c:formatCode>General</c:formatCode>
                <c:ptCount val="7"/>
                <c:pt idx="0">
                  <c:v>60.1</c:v>
                </c:pt>
                <c:pt idx="1">
                  <c:v>67.400000000000006</c:v>
                </c:pt>
                <c:pt idx="2">
                  <c:v>70.2</c:v>
                </c:pt>
                <c:pt idx="3">
                  <c:v>72.8</c:v>
                </c:pt>
                <c:pt idx="4">
                  <c:v>74.900000000000006</c:v>
                </c:pt>
                <c:pt idx="5">
                  <c:v>76.099999999999994</c:v>
                </c:pt>
                <c:pt idx="6">
                  <c:v>77.400000000000006</c:v>
                </c:pt>
              </c:numCache>
            </c:numRef>
          </c:val>
        </c:ser>
        <c:ser>
          <c:idx val="5"/>
          <c:order val="5"/>
          <c:tx>
            <c:strRef>
              <c:f>Tabelle2!$B$16</c:f>
              <c:strCache>
                <c:ptCount val="1"/>
                <c:pt idx="0">
                  <c:v>Switzerland</c:v>
                </c:pt>
              </c:strCache>
            </c:strRef>
          </c:tx>
          <c:cat>
            <c:numRef>
              <c:f>Tabelle2!$C$10:$I$10</c:f>
              <c:numCache>
                <c:formatCode>General</c:formatCode>
                <c:ptCount val="7"/>
                <c:pt idx="0">
                  <c:v>2010</c:v>
                </c:pt>
                <c:pt idx="1">
                  <c:v>2011</c:v>
                </c:pt>
                <c:pt idx="2">
                  <c:v>2012</c:v>
                </c:pt>
                <c:pt idx="3">
                  <c:v>2013</c:v>
                </c:pt>
                <c:pt idx="4">
                  <c:v>2014</c:v>
                </c:pt>
                <c:pt idx="5">
                  <c:v>2015</c:v>
                </c:pt>
                <c:pt idx="6">
                  <c:v>2016</c:v>
                </c:pt>
              </c:numCache>
            </c:numRef>
          </c:cat>
          <c:val>
            <c:numRef>
              <c:f>Tabelle2!$C$16:$I$16</c:f>
              <c:numCache>
                <c:formatCode>General</c:formatCode>
                <c:ptCount val="7"/>
                <c:pt idx="0">
                  <c:v>54.5</c:v>
                </c:pt>
                <c:pt idx="1">
                  <c:v>52.4</c:v>
                </c:pt>
                <c:pt idx="2">
                  <c:v>51.2</c:v>
                </c:pt>
                <c:pt idx="3">
                  <c:v>50</c:v>
                </c:pt>
                <c:pt idx="4">
                  <c:v>49.1</c:v>
                </c:pt>
                <c:pt idx="5">
                  <c:v>47.7</c:v>
                </c:pt>
                <c:pt idx="6">
                  <c:v>46.4</c:v>
                </c:pt>
              </c:numCache>
            </c:numRef>
          </c:val>
        </c:ser>
        <c:marker val="1"/>
        <c:axId val="78200832"/>
        <c:axId val="78202368"/>
      </c:lineChart>
      <c:catAx>
        <c:axId val="78200832"/>
        <c:scaling>
          <c:orientation val="minMax"/>
        </c:scaling>
        <c:axPos val="b"/>
        <c:numFmt formatCode="General" sourceLinked="1"/>
        <c:tickLblPos val="nextTo"/>
        <c:crossAx val="78202368"/>
        <c:crosses val="autoZero"/>
        <c:auto val="1"/>
        <c:lblAlgn val="ctr"/>
        <c:lblOffset val="100"/>
      </c:catAx>
      <c:valAx>
        <c:axId val="78202368"/>
        <c:scaling>
          <c:orientation val="minMax"/>
        </c:scaling>
        <c:axPos val="l"/>
        <c:majorGridlines/>
        <c:numFmt formatCode="General" sourceLinked="1"/>
        <c:tickLblPos val="nextTo"/>
        <c:crossAx val="78200832"/>
        <c:crosses val="autoZero"/>
        <c:crossBetween val="between"/>
      </c:valAx>
    </c:plotArea>
    <c:legend>
      <c:legendPos val="r"/>
      <c:legendEntry>
        <c:idx val="0"/>
        <c:txPr>
          <a:bodyPr/>
          <a:lstStyle/>
          <a:p>
            <a:pPr>
              <a:defRPr sz="1200"/>
            </a:pPr>
            <a:endParaRPr lang="de-DE"/>
          </a:p>
        </c:txPr>
      </c:legendEntry>
      <c:legendEntry>
        <c:idx val="1"/>
        <c:txPr>
          <a:bodyPr/>
          <a:lstStyle/>
          <a:p>
            <a:pPr>
              <a:defRPr sz="1200"/>
            </a:pPr>
            <a:endParaRPr lang="de-DE"/>
          </a:p>
        </c:txPr>
      </c:legendEntry>
      <c:legendEntry>
        <c:idx val="2"/>
        <c:txPr>
          <a:bodyPr/>
          <a:lstStyle/>
          <a:p>
            <a:pPr>
              <a:defRPr sz="1200"/>
            </a:pPr>
            <a:endParaRPr lang="de-DE"/>
          </a:p>
        </c:txPr>
      </c:legendEntry>
      <c:legendEntry>
        <c:idx val="3"/>
        <c:txPr>
          <a:bodyPr/>
          <a:lstStyle/>
          <a:p>
            <a:pPr>
              <a:defRPr sz="1200"/>
            </a:pPr>
            <a:endParaRPr lang="de-DE"/>
          </a:p>
        </c:txPr>
      </c:legendEntry>
      <c:legendEntry>
        <c:idx val="4"/>
        <c:txPr>
          <a:bodyPr/>
          <a:lstStyle/>
          <a:p>
            <a:pPr>
              <a:defRPr sz="1200"/>
            </a:pPr>
            <a:endParaRPr lang="de-DE"/>
          </a:p>
        </c:txPr>
      </c:legendEntry>
      <c:legendEntry>
        <c:idx val="5"/>
        <c:txPr>
          <a:bodyPr/>
          <a:lstStyle/>
          <a:p>
            <a:pPr>
              <a:defRPr sz="1200"/>
            </a:pPr>
            <a:endParaRPr lang="de-DE"/>
          </a:p>
        </c:txPr>
      </c:legendEntry>
    </c:legend>
    <c:plotVisOnly val="1"/>
  </c:chart>
  <c:externalData r:id="rId1"/>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4DDFF84-741E-487E-B63D-B186958A34FA}" type="doc">
      <dgm:prSet loTypeId="urn:microsoft.com/office/officeart/2005/8/layout/radial5" loCatId="cycle" qsTypeId="urn:microsoft.com/office/officeart/2005/8/quickstyle/simple4" qsCatId="simple" csTypeId="urn:microsoft.com/office/officeart/2005/8/colors/accent1_2" csCatId="accent1" phldr="1"/>
      <dgm:spPr/>
      <dgm:t>
        <a:bodyPr/>
        <a:lstStyle/>
        <a:p>
          <a:endParaRPr lang="de-CH"/>
        </a:p>
      </dgm:t>
    </dgm:pt>
    <dgm:pt modelId="{8390C6F4-2DA3-4429-A9D0-6E068DF2C066}">
      <dgm:prSet phldrT="[Text]" custT="1"/>
      <dgm:spPr>
        <a:solidFill>
          <a:srgbClr val="CEDFF4"/>
        </a:solidFill>
      </dgm:spPr>
      <dgm:t>
        <a:bodyPr/>
        <a:lstStyle/>
        <a:p>
          <a:r>
            <a:rPr lang="de-CH" sz="1800" b="0" dirty="0" smtClean="0">
              <a:solidFill>
                <a:schemeClr val="tx1"/>
              </a:solidFill>
            </a:rPr>
            <a:t>Auswirkungen</a:t>
          </a:r>
          <a:endParaRPr lang="de-CH" sz="1800" b="0" dirty="0">
            <a:solidFill>
              <a:schemeClr val="tx1"/>
            </a:solidFill>
          </a:endParaRPr>
        </a:p>
      </dgm:t>
    </dgm:pt>
    <dgm:pt modelId="{67719626-368F-4C94-858C-E24A09CA1151}" type="parTrans" cxnId="{108DAC23-03F8-492D-80FE-DDB42C7668C0}">
      <dgm:prSet/>
      <dgm:spPr/>
      <dgm:t>
        <a:bodyPr/>
        <a:lstStyle/>
        <a:p>
          <a:endParaRPr lang="de-CH"/>
        </a:p>
      </dgm:t>
    </dgm:pt>
    <dgm:pt modelId="{7A2835E7-38F5-4DBC-9419-E69DCAAD5462}" type="sibTrans" cxnId="{108DAC23-03F8-492D-80FE-DDB42C7668C0}">
      <dgm:prSet/>
      <dgm:spPr/>
      <dgm:t>
        <a:bodyPr/>
        <a:lstStyle/>
        <a:p>
          <a:endParaRPr lang="de-CH"/>
        </a:p>
      </dgm:t>
    </dgm:pt>
    <dgm:pt modelId="{E801B7FE-B2F6-4A73-BFBE-C9979FA88DB4}">
      <dgm:prSet phldrT="[Text]" custT="1"/>
      <dgm:spPr>
        <a:solidFill>
          <a:srgbClr val="CEDFF4"/>
        </a:solidFill>
      </dgm:spPr>
      <dgm:t>
        <a:bodyPr/>
        <a:lstStyle/>
        <a:p>
          <a:r>
            <a:rPr lang="de-CH" sz="1800" dirty="0" smtClean="0">
              <a:solidFill>
                <a:schemeClr val="tx1"/>
              </a:solidFill>
            </a:rPr>
            <a:t>Anlage- </a:t>
          </a:r>
          <a:r>
            <a:rPr lang="de-CH" sz="1800" dirty="0" err="1" smtClean="0">
              <a:solidFill>
                <a:schemeClr val="tx1"/>
              </a:solidFill>
            </a:rPr>
            <a:t>notstand</a:t>
          </a:r>
          <a:r>
            <a:rPr lang="de-CH" sz="1800" dirty="0" smtClean="0">
              <a:solidFill>
                <a:schemeClr val="tx1"/>
              </a:solidFill>
            </a:rPr>
            <a:t> Investoren</a:t>
          </a:r>
          <a:endParaRPr lang="de-CH" sz="1800" dirty="0">
            <a:solidFill>
              <a:schemeClr val="tx1"/>
            </a:solidFill>
          </a:endParaRPr>
        </a:p>
      </dgm:t>
    </dgm:pt>
    <dgm:pt modelId="{2EF37273-4797-4608-8487-D8F9BB812406}" type="parTrans" cxnId="{0837DE9F-A417-44B6-90C4-EE5ECE86DB83}">
      <dgm:prSet/>
      <dgm:spPr>
        <a:solidFill>
          <a:srgbClr val="CEDFF4"/>
        </a:solidFill>
      </dgm:spPr>
      <dgm:t>
        <a:bodyPr/>
        <a:lstStyle/>
        <a:p>
          <a:endParaRPr lang="de-CH"/>
        </a:p>
      </dgm:t>
    </dgm:pt>
    <dgm:pt modelId="{C9CB12F6-DF4D-47D1-B104-E811D14C69E2}" type="sibTrans" cxnId="{0837DE9F-A417-44B6-90C4-EE5ECE86DB83}">
      <dgm:prSet/>
      <dgm:spPr/>
      <dgm:t>
        <a:bodyPr/>
        <a:lstStyle/>
        <a:p>
          <a:endParaRPr lang="de-CH"/>
        </a:p>
      </dgm:t>
    </dgm:pt>
    <dgm:pt modelId="{62ACD60B-47BF-4C9C-85D7-1EBA903A650E}">
      <dgm:prSet phldrT="[Text]" custT="1"/>
      <dgm:spPr>
        <a:solidFill>
          <a:srgbClr val="CEDFF4"/>
        </a:solidFill>
      </dgm:spPr>
      <dgm:t>
        <a:bodyPr/>
        <a:lstStyle/>
        <a:p>
          <a:r>
            <a:rPr lang="de-CH" sz="1800" dirty="0" smtClean="0">
              <a:solidFill>
                <a:schemeClr val="tx1"/>
              </a:solidFill>
            </a:rPr>
            <a:t>Stabilitätsrisiken</a:t>
          </a:r>
          <a:endParaRPr lang="de-CH" sz="1800" dirty="0">
            <a:solidFill>
              <a:schemeClr val="tx1"/>
            </a:solidFill>
          </a:endParaRPr>
        </a:p>
      </dgm:t>
    </dgm:pt>
    <dgm:pt modelId="{80B330BA-71E0-4D9D-A769-181E16963C99}" type="parTrans" cxnId="{25574DE5-A4A4-4C09-94E1-4329FFA054C5}">
      <dgm:prSet/>
      <dgm:spPr>
        <a:solidFill>
          <a:srgbClr val="CEDFF4"/>
        </a:solidFill>
      </dgm:spPr>
      <dgm:t>
        <a:bodyPr/>
        <a:lstStyle/>
        <a:p>
          <a:endParaRPr lang="de-CH"/>
        </a:p>
      </dgm:t>
    </dgm:pt>
    <dgm:pt modelId="{3F8E72C5-BD6B-4B7F-920E-6C539490230E}" type="sibTrans" cxnId="{25574DE5-A4A4-4C09-94E1-4329FFA054C5}">
      <dgm:prSet/>
      <dgm:spPr/>
      <dgm:t>
        <a:bodyPr/>
        <a:lstStyle/>
        <a:p>
          <a:endParaRPr lang="de-CH"/>
        </a:p>
      </dgm:t>
    </dgm:pt>
    <dgm:pt modelId="{DC5527E3-96F7-4D13-AF90-1CA9FEDC704A}">
      <dgm:prSet phldrT="[Text]" custT="1"/>
      <dgm:spPr>
        <a:solidFill>
          <a:srgbClr val="CEDFF4"/>
        </a:solidFill>
      </dgm:spPr>
      <dgm:t>
        <a:bodyPr/>
        <a:lstStyle/>
        <a:p>
          <a:r>
            <a:rPr lang="de-CH" sz="1800" dirty="0" smtClean="0">
              <a:solidFill>
                <a:schemeClr val="tx1"/>
              </a:solidFill>
            </a:rPr>
            <a:t>Risiken Immobilienmarkt</a:t>
          </a:r>
          <a:endParaRPr lang="de-CH" sz="1800" dirty="0">
            <a:solidFill>
              <a:schemeClr val="tx1"/>
            </a:solidFill>
          </a:endParaRPr>
        </a:p>
      </dgm:t>
    </dgm:pt>
    <dgm:pt modelId="{AB33A48D-776C-4324-9CB7-1930D0FE0198}" type="parTrans" cxnId="{1FB44774-B794-494C-9FA8-CE8B3B03FCFC}">
      <dgm:prSet/>
      <dgm:spPr>
        <a:solidFill>
          <a:srgbClr val="CEDFF4"/>
        </a:solidFill>
      </dgm:spPr>
      <dgm:t>
        <a:bodyPr/>
        <a:lstStyle/>
        <a:p>
          <a:endParaRPr lang="de-CH"/>
        </a:p>
      </dgm:t>
    </dgm:pt>
    <dgm:pt modelId="{E6187D7D-CE90-4A0F-A5A6-AF8C37B14FE0}" type="sibTrans" cxnId="{1FB44774-B794-494C-9FA8-CE8B3B03FCFC}">
      <dgm:prSet/>
      <dgm:spPr/>
      <dgm:t>
        <a:bodyPr/>
        <a:lstStyle/>
        <a:p>
          <a:endParaRPr lang="de-CH"/>
        </a:p>
      </dgm:t>
    </dgm:pt>
    <dgm:pt modelId="{D6CC70EF-3E88-4FAD-80C7-D6282DE74822}">
      <dgm:prSet phldrT="[Text]" custT="1"/>
      <dgm:spPr>
        <a:solidFill>
          <a:srgbClr val="CEDFF4"/>
        </a:solidFill>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de-CH" sz="1800" dirty="0" smtClean="0">
              <a:solidFill>
                <a:schemeClr val="tx1"/>
              </a:solidFill>
            </a:rPr>
            <a:t>Risiken Geldpolitik</a:t>
          </a:r>
          <a:endParaRPr lang="de-CH" sz="1800" dirty="0">
            <a:solidFill>
              <a:schemeClr val="tx1"/>
            </a:solidFill>
          </a:endParaRPr>
        </a:p>
      </dgm:t>
    </dgm:pt>
    <dgm:pt modelId="{CDD13526-88BE-4FCC-8D1D-8E7EC0F50EA9}" type="parTrans" cxnId="{D3FD0B19-F937-4A99-AF2C-E49A5708002D}">
      <dgm:prSet/>
      <dgm:spPr>
        <a:solidFill>
          <a:srgbClr val="CEDFF4"/>
        </a:solidFill>
      </dgm:spPr>
      <dgm:t>
        <a:bodyPr/>
        <a:lstStyle/>
        <a:p>
          <a:endParaRPr lang="de-CH"/>
        </a:p>
      </dgm:t>
    </dgm:pt>
    <dgm:pt modelId="{B668F3E8-7302-4A66-9CFF-806454EFF816}" type="sibTrans" cxnId="{D3FD0B19-F937-4A99-AF2C-E49A5708002D}">
      <dgm:prSet/>
      <dgm:spPr/>
      <dgm:t>
        <a:bodyPr/>
        <a:lstStyle/>
        <a:p>
          <a:endParaRPr lang="de-CH"/>
        </a:p>
      </dgm:t>
    </dgm:pt>
    <dgm:pt modelId="{62C5F235-8002-4E42-B1BE-53665C872A7F}">
      <dgm:prSet phldrT="[Text]" custT="1"/>
      <dgm:spPr>
        <a:solidFill>
          <a:srgbClr val="CEDFF4"/>
        </a:solidFill>
      </dgm:spPr>
      <dgm:t>
        <a:bodyPr/>
        <a:lstStyle/>
        <a:p>
          <a:r>
            <a:rPr lang="de-CH" sz="1800" dirty="0" smtClean="0">
              <a:solidFill>
                <a:schemeClr val="tx1"/>
              </a:solidFill>
            </a:rPr>
            <a:t>Gewinn- und Ertragsaussichten Finanzbranche</a:t>
          </a:r>
          <a:endParaRPr lang="de-CH" sz="1800" dirty="0">
            <a:solidFill>
              <a:schemeClr val="tx1"/>
            </a:solidFill>
          </a:endParaRPr>
        </a:p>
      </dgm:t>
    </dgm:pt>
    <dgm:pt modelId="{FBDA5EBC-C633-4BE5-B668-7C74224FE657}" type="parTrans" cxnId="{BFAD79DA-34F2-43EE-BEF5-A0F364AD0524}">
      <dgm:prSet/>
      <dgm:spPr>
        <a:solidFill>
          <a:srgbClr val="CEDFF4"/>
        </a:solidFill>
      </dgm:spPr>
      <dgm:t>
        <a:bodyPr/>
        <a:lstStyle/>
        <a:p>
          <a:endParaRPr lang="de-CH"/>
        </a:p>
      </dgm:t>
    </dgm:pt>
    <dgm:pt modelId="{0BA5586A-D712-458C-9C0B-09894BE079EB}" type="sibTrans" cxnId="{BFAD79DA-34F2-43EE-BEF5-A0F364AD0524}">
      <dgm:prSet/>
      <dgm:spPr/>
      <dgm:t>
        <a:bodyPr/>
        <a:lstStyle/>
        <a:p>
          <a:endParaRPr lang="de-CH"/>
        </a:p>
      </dgm:t>
    </dgm:pt>
    <dgm:pt modelId="{3CFFFB68-2617-40F7-82A1-578D47651620}">
      <dgm:prSet phldrT="[Text]" custT="1"/>
      <dgm:spPr>
        <a:solidFill>
          <a:srgbClr val="CEDFF4"/>
        </a:solidFill>
      </dgm:spPr>
      <dgm:t>
        <a:bodyPr/>
        <a:lstStyle/>
        <a:p>
          <a:r>
            <a:rPr lang="de-CH" sz="1800" dirty="0" smtClean="0">
              <a:solidFill>
                <a:schemeClr val="tx1"/>
              </a:solidFill>
            </a:rPr>
            <a:t>Konjunkturrisiken</a:t>
          </a:r>
          <a:endParaRPr lang="de-CH" sz="1800" dirty="0">
            <a:solidFill>
              <a:schemeClr val="tx1"/>
            </a:solidFill>
          </a:endParaRPr>
        </a:p>
      </dgm:t>
    </dgm:pt>
    <dgm:pt modelId="{3016312C-E514-4A43-A9A0-49BA9DBD2224}" type="parTrans" cxnId="{EA16A987-CB4B-4169-B560-2D0C599FF5BF}">
      <dgm:prSet/>
      <dgm:spPr>
        <a:solidFill>
          <a:srgbClr val="CEDFF4"/>
        </a:solidFill>
      </dgm:spPr>
      <dgm:t>
        <a:bodyPr/>
        <a:lstStyle/>
        <a:p>
          <a:endParaRPr lang="de-CH"/>
        </a:p>
      </dgm:t>
    </dgm:pt>
    <dgm:pt modelId="{4420197E-A090-4892-80AB-6F4A1CFD7EFA}" type="sibTrans" cxnId="{EA16A987-CB4B-4169-B560-2D0C599FF5BF}">
      <dgm:prSet/>
      <dgm:spPr/>
      <dgm:t>
        <a:bodyPr/>
        <a:lstStyle/>
        <a:p>
          <a:endParaRPr lang="de-CH"/>
        </a:p>
      </dgm:t>
    </dgm:pt>
    <dgm:pt modelId="{60B11489-69DF-4463-802D-72D9A8D298FD}" type="pres">
      <dgm:prSet presAssocID="{44DDFF84-741E-487E-B63D-B186958A34FA}" presName="Name0" presStyleCnt="0">
        <dgm:presLayoutVars>
          <dgm:chMax val="1"/>
          <dgm:dir/>
          <dgm:animLvl val="ctr"/>
          <dgm:resizeHandles val="exact"/>
        </dgm:presLayoutVars>
      </dgm:prSet>
      <dgm:spPr/>
      <dgm:t>
        <a:bodyPr/>
        <a:lstStyle/>
        <a:p>
          <a:endParaRPr lang="de-CH"/>
        </a:p>
      </dgm:t>
    </dgm:pt>
    <dgm:pt modelId="{E2FA0B82-E310-41AD-B66A-FE30FFE35F81}" type="pres">
      <dgm:prSet presAssocID="{8390C6F4-2DA3-4429-A9D0-6E068DF2C066}" presName="centerShape" presStyleLbl="node0" presStyleIdx="0" presStyleCnt="1" custScaleX="218090" custScaleY="152222" custLinFactNeighborX="-2849" custLinFactNeighborY="-1628"/>
      <dgm:spPr/>
      <dgm:t>
        <a:bodyPr/>
        <a:lstStyle/>
        <a:p>
          <a:endParaRPr lang="de-CH"/>
        </a:p>
      </dgm:t>
    </dgm:pt>
    <dgm:pt modelId="{FA38A8C1-AFBC-4531-97DC-04DA23C089F3}" type="pres">
      <dgm:prSet presAssocID="{2EF37273-4797-4608-8487-D8F9BB812406}" presName="parTrans" presStyleLbl="sibTrans2D1" presStyleIdx="0" presStyleCnt="6"/>
      <dgm:spPr/>
      <dgm:t>
        <a:bodyPr/>
        <a:lstStyle/>
        <a:p>
          <a:endParaRPr lang="de-CH"/>
        </a:p>
      </dgm:t>
    </dgm:pt>
    <dgm:pt modelId="{ACEF2B53-5A2E-4D58-8C6A-65A9CB663238}" type="pres">
      <dgm:prSet presAssocID="{2EF37273-4797-4608-8487-D8F9BB812406}" presName="connectorText" presStyleLbl="sibTrans2D1" presStyleIdx="0" presStyleCnt="6"/>
      <dgm:spPr/>
      <dgm:t>
        <a:bodyPr/>
        <a:lstStyle/>
        <a:p>
          <a:endParaRPr lang="de-CH"/>
        </a:p>
      </dgm:t>
    </dgm:pt>
    <dgm:pt modelId="{2C819B85-017E-49A2-863C-8BD327F0491E}" type="pres">
      <dgm:prSet presAssocID="{E801B7FE-B2F6-4A73-BFBE-C9979FA88DB4}" presName="node" presStyleLbl="node1" presStyleIdx="0" presStyleCnt="6" custScaleX="190563" custScaleY="97140" custRadScaleRad="106388" custRadScaleInc="-24675">
        <dgm:presLayoutVars>
          <dgm:bulletEnabled val="1"/>
        </dgm:presLayoutVars>
      </dgm:prSet>
      <dgm:spPr/>
      <dgm:t>
        <a:bodyPr/>
        <a:lstStyle/>
        <a:p>
          <a:endParaRPr lang="de-CH"/>
        </a:p>
      </dgm:t>
    </dgm:pt>
    <dgm:pt modelId="{25EF4194-FB13-403D-8A38-EAD4099A4802}" type="pres">
      <dgm:prSet presAssocID="{FBDA5EBC-C633-4BE5-B668-7C74224FE657}" presName="parTrans" presStyleLbl="sibTrans2D1" presStyleIdx="1" presStyleCnt="6"/>
      <dgm:spPr/>
      <dgm:t>
        <a:bodyPr/>
        <a:lstStyle/>
        <a:p>
          <a:endParaRPr lang="de-CH"/>
        </a:p>
      </dgm:t>
    </dgm:pt>
    <dgm:pt modelId="{1E059B68-C6DE-4A59-A8B1-895ED2B74AB8}" type="pres">
      <dgm:prSet presAssocID="{FBDA5EBC-C633-4BE5-B668-7C74224FE657}" presName="connectorText" presStyleLbl="sibTrans2D1" presStyleIdx="1" presStyleCnt="6"/>
      <dgm:spPr/>
      <dgm:t>
        <a:bodyPr/>
        <a:lstStyle/>
        <a:p>
          <a:endParaRPr lang="de-CH"/>
        </a:p>
      </dgm:t>
    </dgm:pt>
    <dgm:pt modelId="{B1935542-0A81-4171-8085-28C427D8BA1F}" type="pres">
      <dgm:prSet presAssocID="{62C5F235-8002-4E42-B1BE-53665C872A7F}" presName="node" presStyleLbl="node1" presStyleIdx="1" presStyleCnt="6" custScaleX="245687" custScaleY="109786" custRadScaleRad="150120" custRadScaleInc="21958">
        <dgm:presLayoutVars>
          <dgm:bulletEnabled val="1"/>
        </dgm:presLayoutVars>
      </dgm:prSet>
      <dgm:spPr/>
      <dgm:t>
        <a:bodyPr/>
        <a:lstStyle/>
        <a:p>
          <a:endParaRPr lang="de-CH"/>
        </a:p>
      </dgm:t>
    </dgm:pt>
    <dgm:pt modelId="{5CCEE97A-8FDB-4785-94F0-4C80E4B5D489}" type="pres">
      <dgm:prSet presAssocID="{3016312C-E514-4A43-A9A0-49BA9DBD2224}" presName="parTrans" presStyleLbl="sibTrans2D1" presStyleIdx="2" presStyleCnt="6"/>
      <dgm:spPr/>
      <dgm:t>
        <a:bodyPr/>
        <a:lstStyle/>
        <a:p>
          <a:endParaRPr lang="de-CH"/>
        </a:p>
      </dgm:t>
    </dgm:pt>
    <dgm:pt modelId="{E6E18A6E-2EDE-4AA4-85F6-E12B34895D47}" type="pres">
      <dgm:prSet presAssocID="{3016312C-E514-4A43-A9A0-49BA9DBD2224}" presName="connectorText" presStyleLbl="sibTrans2D1" presStyleIdx="2" presStyleCnt="6"/>
      <dgm:spPr/>
      <dgm:t>
        <a:bodyPr/>
        <a:lstStyle/>
        <a:p>
          <a:endParaRPr lang="de-CH"/>
        </a:p>
      </dgm:t>
    </dgm:pt>
    <dgm:pt modelId="{9A5FFCD4-05F6-4F0A-8EB7-8964DBB99E71}" type="pres">
      <dgm:prSet presAssocID="{3CFFFB68-2617-40F7-82A1-578D47651620}" presName="node" presStyleLbl="node1" presStyleIdx="2" presStyleCnt="6" custScaleX="240471" custScaleY="114193" custRadScaleRad="156973" custRadScaleInc="-45701">
        <dgm:presLayoutVars>
          <dgm:bulletEnabled val="1"/>
        </dgm:presLayoutVars>
      </dgm:prSet>
      <dgm:spPr/>
      <dgm:t>
        <a:bodyPr/>
        <a:lstStyle/>
        <a:p>
          <a:endParaRPr lang="de-CH"/>
        </a:p>
      </dgm:t>
    </dgm:pt>
    <dgm:pt modelId="{8C890AE8-2689-4AEE-9075-6AA9A5628F95}" type="pres">
      <dgm:prSet presAssocID="{80B330BA-71E0-4D9D-A769-181E16963C99}" presName="parTrans" presStyleLbl="sibTrans2D1" presStyleIdx="3" presStyleCnt="6"/>
      <dgm:spPr/>
      <dgm:t>
        <a:bodyPr/>
        <a:lstStyle/>
        <a:p>
          <a:endParaRPr lang="de-CH"/>
        </a:p>
      </dgm:t>
    </dgm:pt>
    <dgm:pt modelId="{714B5DA1-BA48-490C-9622-94F74F3E2927}" type="pres">
      <dgm:prSet presAssocID="{80B330BA-71E0-4D9D-A769-181E16963C99}" presName="connectorText" presStyleLbl="sibTrans2D1" presStyleIdx="3" presStyleCnt="6"/>
      <dgm:spPr/>
      <dgm:t>
        <a:bodyPr/>
        <a:lstStyle/>
        <a:p>
          <a:endParaRPr lang="de-CH"/>
        </a:p>
      </dgm:t>
    </dgm:pt>
    <dgm:pt modelId="{2D009E6F-E78D-487F-9ECE-58EF19545B29}" type="pres">
      <dgm:prSet presAssocID="{62ACD60B-47BF-4C9C-85D7-1EBA903A650E}" presName="node" presStyleLbl="node1" presStyleIdx="3" presStyleCnt="6" custScaleX="230050" custScaleY="86167" custRadScaleRad="106904" custRadScaleInc="-16341">
        <dgm:presLayoutVars>
          <dgm:bulletEnabled val="1"/>
        </dgm:presLayoutVars>
      </dgm:prSet>
      <dgm:spPr/>
      <dgm:t>
        <a:bodyPr/>
        <a:lstStyle/>
        <a:p>
          <a:endParaRPr lang="de-CH"/>
        </a:p>
      </dgm:t>
    </dgm:pt>
    <dgm:pt modelId="{2FFE0896-FAD4-4AE9-90A5-FF26DC8D7DEF}" type="pres">
      <dgm:prSet presAssocID="{AB33A48D-776C-4324-9CB7-1930D0FE0198}" presName="parTrans" presStyleLbl="sibTrans2D1" presStyleIdx="4" presStyleCnt="6"/>
      <dgm:spPr/>
      <dgm:t>
        <a:bodyPr/>
        <a:lstStyle/>
        <a:p>
          <a:endParaRPr lang="de-CH"/>
        </a:p>
      </dgm:t>
    </dgm:pt>
    <dgm:pt modelId="{AD490AE4-7696-4CB2-8F37-A9DEDA66E53C}" type="pres">
      <dgm:prSet presAssocID="{AB33A48D-776C-4324-9CB7-1930D0FE0198}" presName="connectorText" presStyleLbl="sibTrans2D1" presStyleIdx="4" presStyleCnt="6"/>
      <dgm:spPr/>
      <dgm:t>
        <a:bodyPr/>
        <a:lstStyle/>
        <a:p>
          <a:endParaRPr lang="de-CH"/>
        </a:p>
      </dgm:t>
    </dgm:pt>
    <dgm:pt modelId="{80C5B124-3BAB-4287-B6F8-C9B1352111D7}" type="pres">
      <dgm:prSet presAssocID="{DC5527E3-96F7-4D13-AF90-1CA9FEDC704A}" presName="node" presStyleLbl="node1" presStyleIdx="4" presStyleCnt="6" custScaleX="219641" custScaleY="114920" custRadScaleRad="164774" custRadScaleInc="29865">
        <dgm:presLayoutVars>
          <dgm:bulletEnabled val="1"/>
        </dgm:presLayoutVars>
      </dgm:prSet>
      <dgm:spPr/>
      <dgm:t>
        <a:bodyPr/>
        <a:lstStyle/>
        <a:p>
          <a:endParaRPr lang="de-CH"/>
        </a:p>
      </dgm:t>
    </dgm:pt>
    <dgm:pt modelId="{8D65F69A-4D41-4385-8838-4B38536BFE21}" type="pres">
      <dgm:prSet presAssocID="{CDD13526-88BE-4FCC-8D1D-8E7EC0F50EA9}" presName="parTrans" presStyleLbl="sibTrans2D1" presStyleIdx="5" presStyleCnt="6"/>
      <dgm:spPr/>
      <dgm:t>
        <a:bodyPr/>
        <a:lstStyle/>
        <a:p>
          <a:endParaRPr lang="de-CH"/>
        </a:p>
      </dgm:t>
    </dgm:pt>
    <dgm:pt modelId="{7BEEE578-0C6B-4747-917A-33DDED2D4ACC}" type="pres">
      <dgm:prSet presAssocID="{CDD13526-88BE-4FCC-8D1D-8E7EC0F50EA9}" presName="connectorText" presStyleLbl="sibTrans2D1" presStyleIdx="5" presStyleCnt="6"/>
      <dgm:spPr/>
      <dgm:t>
        <a:bodyPr/>
        <a:lstStyle/>
        <a:p>
          <a:endParaRPr lang="de-CH"/>
        </a:p>
      </dgm:t>
    </dgm:pt>
    <dgm:pt modelId="{2406D2AD-B56D-4DA2-BBAA-F16EC91F3E49}" type="pres">
      <dgm:prSet presAssocID="{D6CC70EF-3E88-4FAD-80C7-D6282DE74822}" presName="node" presStyleLbl="node1" presStyleIdx="5" presStyleCnt="6" custScaleX="187078" custScaleY="143794" custRadScaleRad="156548" custRadScaleInc="-31069">
        <dgm:presLayoutVars>
          <dgm:bulletEnabled val="1"/>
        </dgm:presLayoutVars>
      </dgm:prSet>
      <dgm:spPr/>
      <dgm:t>
        <a:bodyPr/>
        <a:lstStyle/>
        <a:p>
          <a:endParaRPr lang="de-CH"/>
        </a:p>
      </dgm:t>
    </dgm:pt>
  </dgm:ptLst>
  <dgm:cxnLst>
    <dgm:cxn modelId="{E3A3A377-D375-48E3-BDC5-63796E60BF64}" type="presOf" srcId="{62ACD60B-47BF-4C9C-85D7-1EBA903A650E}" destId="{2D009E6F-E78D-487F-9ECE-58EF19545B29}" srcOrd="0" destOrd="0" presId="urn:microsoft.com/office/officeart/2005/8/layout/radial5"/>
    <dgm:cxn modelId="{B306755A-36CE-4D39-8D94-D6FCAE2B3313}" type="presOf" srcId="{DC5527E3-96F7-4D13-AF90-1CA9FEDC704A}" destId="{80C5B124-3BAB-4287-B6F8-C9B1352111D7}" srcOrd="0" destOrd="0" presId="urn:microsoft.com/office/officeart/2005/8/layout/radial5"/>
    <dgm:cxn modelId="{FBBE5E48-8A82-4150-B19C-D2FB36AC8ABF}" type="presOf" srcId="{44DDFF84-741E-487E-B63D-B186958A34FA}" destId="{60B11489-69DF-4463-802D-72D9A8D298FD}" srcOrd="0" destOrd="0" presId="urn:microsoft.com/office/officeart/2005/8/layout/radial5"/>
    <dgm:cxn modelId="{B54D92C2-592F-4B6F-B712-44CAA6885884}" type="presOf" srcId="{3016312C-E514-4A43-A9A0-49BA9DBD2224}" destId="{5CCEE97A-8FDB-4785-94F0-4C80E4B5D489}" srcOrd="0" destOrd="0" presId="urn:microsoft.com/office/officeart/2005/8/layout/radial5"/>
    <dgm:cxn modelId="{BDE8A03D-0FAE-477A-8727-9377E71761FA}" type="presOf" srcId="{2EF37273-4797-4608-8487-D8F9BB812406}" destId="{FA38A8C1-AFBC-4531-97DC-04DA23C089F3}" srcOrd="0" destOrd="0" presId="urn:microsoft.com/office/officeart/2005/8/layout/radial5"/>
    <dgm:cxn modelId="{108DAC23-03F8-492D-80FE-DDB42C7668C0}" srcId="{44DDFF84-741E-487E-B63D-B186958A34FA}" destId="{8390C6F4-2DA3-4429-A9D0-6E068DF2C066}" srcOrd="0" destOrd="0" parTransId="{67719626-368F-4C94-858C-E24A09CA1151}" sibTransId="{7A2835E7-38F5-4DBC-9419-E69DCAAD5462}"/>
    <dgm:cxn modelId="{8F7D1F21-20B6-4A5C-8BFE-106FB333F189}" type="presOf" srcId="{E801B7FE-B2F6-4A73-BFBE-C9979FA88DB4}" destId="{2C819B85-017E-49A2-863C-8BD327F0491E}" srcOrd="0" destOrd="0" presId="urn:microsoft.com/office/officeart/2005/8/layout/radial5"/>
    <dgm:cxn modelId="{2D51E837-6F7F-4E53-A3EC-49090B14BA42}" type="presOf" srcId="{62C5F235-8002-4E42-B1BE-53665C872A7F}" destId="{B1935542-0A81-4171-8085-28C427D8BA1F}" srcOrd="0" destOrd="0" presId="urn:microsoft.com/office/officeart/2005/8/layout/radial5"/>
    <dgm:cxn modelId="{9A9CB0DF-457D-4218-83EA-2438473396CE}" type="presOf" srcId="{2EF37273-4797-4608-8487-D8F9BB812406}" destId="{ACEF2B53-5A2E-4D58-8C6A-65A9CB663238}" srcOrd="1" destOrd="0" presId="urn:microsoft.com/office/officeart/2005/8/layout/radial5"/>
    <dgm:cxn modelId="{A5BA5DB1-3779-4677-AF10-0E8A3484C1B7}" type="presOf" srcId="{FBDA5EBC-C633-4BE5-B668-7C74224FE657}" destId="{1E059B68-C6DE-4A59-A8B1-895ED2B74AB8}" srcOrd="1" destOrd="0" presId="urn:microsoft.com/office/officeart/2005/8/layout/radial5"/>
    <dgm:cxn modelId="{E4A97FCB-30A5-4141-9C66-3BFBC53CF064}" type="presOf" srcId="{CDD13526-88BE-4FCC-8D1D-8E7EC0F50EA9}" destId="{7BEEE578-0C6B-4747-917A-33DDED2D4ACC}" srcOrd="1" destOrd="0" presId="urn:microsoft.com/office/officeart/2005/8/layout/radial5"/>
    <dgm:cxn modelId="{EA16A987-CB4B-4169-B560-2D0C599FF5BF}" srcId="{8390C6F4-2DA3-4429-A9D0-6E068DF2C066}" destId="{3CFFFB68-2617-40F7-82A1-578D47651620}" srcOrd="2" destOrd="0" parTransId="{3016312C-E514-4A43-A9A0-49BA9DBD2224}" sibTransId="{4420197E-A090-4892-80AB-6F4A1CFD7EFA}"/>
    <dgm:cxn modelId="{81217E5D-5C43-4A83-A328-A097E183087C}" type="presOf" srcId="{CDD13526-88BE-4FCC-8D1D-8E7EC0F50EA9}" destId="{8D65F69A-4D41-4385-8838-4B38536BFE21}" srcOrd="0" destOrd="0" presId="urn:microsoft.com/office/officeart/2005/8/layout/radial5"/>
    <dgm:cxn modelId="{1DD7748E-B801-40A9-81C2-3BBF3C77A034}" type="presOf" srcId="{AB33A48D-776C-4324-9CB7-1930D0FE0198}" destId="{AD490AE4-7696-4CB2-8F37-A9DEDA66E53C}" srcOrd="1" destOrd="0" presId="urn:microsoft.com/office/officeart/2005/8/layout/radial5"/>
    <dgm:cxn modelId="{0837DE9F-A417-44B6-90C4-EE5ECE86DB83}" srcId="{8390C6F4-2DA3-4429-A9D0-6E068DF2C066}" destId="{E801B7FE-B2F6-4A73-BFBE-C9979FA88DB4}" srcOrd="0" destOrd="0" parTransId="{2EF37273-4797-4608-8487-D8F9BB812406}" sibTransId="{C9CB12F6-DF4D-47D1-B104-E811D14C69E2}"/>
    <dgm:cxn modelId="{D3FD0B19-F937-4A99-AF2C-E49A5708002D}" srcId="{8390C6F4-2DA3-4429-A9D0-6E068DF2C066}" destId="{D6CC70EF-3E88-4FAD-80C7-D6282DE74822}" srcOrd="5" destOrd="0" parTransId="{CDD13526-88BE-4FCC-8D1D-8E7EC0F50EA9}" sibTransId="{B668F3E8-7302-4A66-9CFF-806454EFF816}"/>
    <dgm:cxn modelId="{3F0E9D40-9E1A-42EE-92C8-7D5B4687F10D}" type="presOf" srcId="{AB33A48D-776C-4324-9CB7-1930D0FE0198}" destId="{2FFE0896-FAD4-4AE9-90A5-FF26DC8D7DEF}" srcOrd="0" destOrd="0" presId="urn:microsoft.com/office/officeart/2005/8/layout/radial5"/>
    <dgm:cxn modelId="{EE61CDC4-82E8-4387-ACB6-2967FB57D73A}" type="presOf" srcId="{8390C6F4-2DA3-4429-A9D0-6E068DF2C066}" destId="{E2FA0B82-E310-41AD-B66A-FE30FFE35F81}" srcOrd="0" destOrd="0" presId="urn:microsoft.com/office/officeart/2005/8/layout/radial5"/>
    <dgm:cxn modelId="{25574DE5-A4A4-4C09-94E1-4329FFA054C5}" srcId="{8390C6F4-2DA3-4429-A9D0-6E068DF2C066}" destId="{62ACD60B-47BF-4C9C-85D7-1EBA903A650E}" srcOrd="3" destOrd="0" parTransId="{80B330BA-71E0-4D9D-A769-181E16963C99}" sibTransId="{3F8E72C5-BD6B-4B7F-920E-6C539490230E}"/>
    <dgm:cxn modelId="{1FB44774-B794-494C-9FA8-CE8B3B03FCFC}" srcId="{8390C6F4-2DA3-4429-A9D0-6E068DF2C066}" destId="{DC5527E3-96F7-4D13-AF90-1CA9FEDC704A}" srcOrd="4" destOrd="0" parTransId="{AB33A48D-776C-4324-9CB7-1930D0FE0198}" sibTransId="{E6187D7D-CE90-4A0F-A5A6-AF8C37B14FE0}"/>
    <dgm:cxn modelId="{A92F4AE0-5412-41AA-B4AC-766772E25B51}" type="presOf" srcId="{80B330BA-71E0-4D9D-A769-181E16963C99}" destId="{714B5DA1-BA48-490C-9622-94F74F3E2927}" srcOrd="1" destOrd="0" presId="urn:microsoft.com/office/officeart/2005/8/layout/radial5"/>
    <dgm:cxn modelId="{7EE9F7D7-945F-4F75-BF28-0F72BEF6006F}" type="presOf" srcId="{3CFFFB68-2617-40F7-82A1-578D47651620}" destId="{9A5FFCD4-05F6-4F0A-8EB7-8964DBB99E71}" srcOrd="0" destOrd="0" presId="urn:microsoft.com/office/officeart/2005/8/layout/radial5"/>
    <dgm:cxn modelId="{BFAD79DA-34F2-43EE-BEF5-A0F364AD0524}" srcId="{8390C6F4-2DA3-4429-A9D0-6E068DF2C066}" destId="{62C5F235-8002-4E42-B1BE-53665C872A7F}" srcOrd="1" destOrd="0" parTransId="{FBDA5EBC-C633-4BE5-B668-7C74224FE657}" sibTransId="{0BA5586A-D712-458C-9C0B-09894BE079EB}"/>
    <dgm:cxn modelId="{1447DD68-7451-4773-A027-FA6E82546E93}" type="presOf" srcId="{FBDA5EBC-C633-4BE5-B668-7C74224FE657}" destId="{25EF4194-FB13-403D-8A38-EAD4099A4802}" srcOrd="0" destOrd="0" presId="urn:microsoft.com/office/officeart/2005/8/layout/radial5"/>
    <dgm:cxn modelId="{C682F9DB-FFCE-493A-A892-ED1C55E7350B}" type="presOf" srcId="{3016312C-E514-4A43-A9A0-49BA9DBD2224}" destId="{E6E18A6E-2EDE-4AA4-85F6-E12B34895D47}" srcOrd="1" destOrd="0" presId="urn:microsoft.com/office/officeart/2005/8/layout/radial5"/>
    <dgm:cxn modelId="{13684283-84A1-4664-A9E5-1B51BA18C9D6}" type="presOf" srcId="{D6CC70EF-3E88-4FAD-80C7-D6282DE74822}" destId="{2406D2AD-B56D-4DA2-BBAA-F16EC91F3E49}" srcOrd="0" destOrd="0" presId="urn:microsoft.com/office/officeart/2005/8/layout/radial5"/>
    <dgm:cxn modelId="{84ED56DB-C873-4787-A267-12B43E19CE40}" type="presOf" srcId="{80B330BA-71E0-4D9D-A769-181E16963C99}" destId="{8C890AE8-2689-4AEE-9075-6AA9A5628F95}" srcOrd="0" destOrd="0" presId="urn:microsoft.com/office/officeart/2005/8/layout/radial5"/>
    <dgm:cxn modelId="{D75F59A0-F313-42F5-9E67-D770E44370FB}" type="presParOf" srcId="{60B11489-69DF-4463-802D-72D9A8D298FD}" destId="{E2FA0B82-E310-41AD-B66A-FE30FFE35F81}" srcOrd="0" destOrd="0" presId="urn:microsoft.com/office/officeart/2005/8/layout/radial5"/>
    <dgm:cxn modelId="{E555542D-A857-4B2B-B7AE-EC2317A95180}" type="presParOf" srcId="{60B11489-69DF-4463-802D-72D9A8D298FD}" destId="{FA38A8C1-AFBC-4531-97DC-04DA23C089F3}" srcOrd="1" destOrd="0" presId="urn:microsoft.com/office/officeart/2005/8/layout/radial5"/>
    <dgm:cxn modelId="{89EDDDB0-7145-4994-AB19-02DFD10D561C}" type="presParOf" srcId="{FA38A8C1-AFBC-4531-97DC-04DA23C089F3}" destId="{ACEF2B53-5A2E-4D58-8C6A-65A9CB663238}" srcOrd="0" destOrd="0" presId="urn:microsoft.com/office/officeart/2005/8/layout/radial5"/>
    <dgm:cxn modelId="{05218ED0-DBCA-4DF4-8FD1-76D20D5EF51A}" type="presParOf" srcId="{60B11489-69DF-4463-802D-72D9A8D298FD}" destId="{2C819B85-017E-49A2-863C-8BD327F0491E}" srcOrd="2" destOrd="0" presId="urn:microsoft.com/office/officeart/2005/8/layout/radial5"/>
    <dgm:cxn modelId="{278C0795-EF09-4DE7-B89B-50698D39B9CB}" type="presParOf" srcId="{60B11489-69DF-4463-802D-72D9A8D298FD}" destId="{25EF4194-FB13-403D-8A38-EAD4099A4802}" srcOrd="3" destOrd="0" presId="urn:microsoft.com/office/officeart/2005/8/layout/radial5"/>
    <dgm:cxn modelId="{9005BA2C-5743-41F6-8BA2-0B1DBA095BE9}" type="presParOf" srcId="{25EF4194-FB13-403D-8A38-EAD4099A4802}" destId="{1E059B68-C6DE-4A59-A8B1-895ED2B74AB8}" srcOrd="0" destOrd="0" presId="urn:microsoft.com/office/officeart/2005/8/layout/radial5"/>
    <dgm:cxn modelId="{B26C253F-E995-4C23-971E-600C4C504FA6}" type="presParOf" srcId="{60B11489-69DF-4463-802D-72D9A8D298FD}" destId="{B1935542-0A81-4171-8085-28C427D8BA1F}" srcOrd="4" destOrd="0" presId="urn:microsoft.com/office/officeart/2005/8/layout/radial5"/>
    <dgm:cxn modelId="{E091643B-7683-4F4D-9CC5-126929BB4E84}" type="presParOf" srcId="{60B11489-69DF-4463-802D-72D9A8D298FD}" destId="{5CCEE97A-8FDB-4785-94F0-4C80E4B5D489}" srcOrd="5" destOrd="0" presId="urn:microsoft.com/office/officeart/2005/8/layout/radial5"/>
    <dgm:cxn modelId="{3D628EAD-C774-4ED4-90F7-D11769532F0D}" type="presParOf" srcId="{5CCEE97A-8FDB-4785-94F0-4C80E4B5D489}" destId="{E6E18A6E-2EDE-4AA4-85F6-E12B34895D47}" srcOrd="0" destOrd="0" presId="urn:microsoft.com/office/officeart/2005/8/layout/radial5"/>
    <dgm:cxn modelId="{DC7CA7B7-90D7-42F4-A509-3F6DC1572FA4}" type="presParOf" srcId="{60B11489-69DF-4463-802D-72D9A8D298FD}" destId="{9A5FFCD4-05F6-4F0A-8EB7-8964DBB99E71}" srcOrd="6" destOrd="0" presId="urn:microsoft.com/office/officeart/2005/8/layout/radial5"/>
    <dgm:cxn modelId="{B6CB89DF-DFDA-4FCA-90B4-A99EC6487D0C}" type="presParOf" srcId="{60B11489-69DF-4463-802D-72D9A8D298FD}" destId="{8C890AE8-2689-4AEE-9075-6AA9A5628F95}" srcOrd="7" destOrd="0" presId="urn:microsoft.com/office/officeart/2005/8/layout/radial5"/>
    <dgm:cxn modelId="{B62B11C4-404A-4427-8CEA-84E4EACF0811}" type="presParOf" srcId="{8C890AE8-2689-4AEE-9075-6AA9A5628F95}" destId="{714B5DA1-BA48-490C-9622-94F74F3E2927}" srcOrd="0" destOrd="0" presId="urn:microsoft.com/office/officeart/2005/8/layout/radial5"/>
    <dgm:cxn modelId="{9E0CEB3E-6C3F-4162-892F-AC21CDBEB51B}" type="presParOf" srcId="{60B11489-69DF-4463-802D-72D9A8D298FD}" destId="{2D009E6F-E78D-487F-9ECE-58EF19545B29}" srcOrd="8" destOrd="0" presId="urn:microsoft.com/office/officeart/2005/8/layout/radial5"/>
    <dgm:cxn modelId="{1FC459C2-630C-4FAB-82B4-831896218E6C}" type="presParOf" srcId="{60B11489-69DF-4463-802D-72D9A8D298FD}" destId="{2FFE0896-FAD4-4AE9-90A5-FF26DC8D7DEF}" srcOrd="9" destOrd="0" presId="urn:microsoft.com/office/officeart/2005/8/layout/radial5"/>
    <dgm:cxn modelId="{CA2C09F1-3810-4423-B413-B26BA5D22D30}" type="presParOf" srcId="{2FFE0896-FAD4-4AE9-90A5-FF26DC8D7DEF}" destId="{AD490AE4-7696-4CB2-8F37-A9DEDA66E53C}" srcOrd="0" destOrd="0" presId="urn:microsoft.com/office/officeart/2005/8/layout/radial5"/>
    <dgm:cxn modelId="{98A58508-9DB1-4BA7-BDAF-E13A9CA10F6B}" type="presParOf" srcId="{60B11489-69DF-4463-802D-72D9A8D298FD}" destId="{80C5B124-3BAB-4287-B6F8-C9B1352111D7}" srcOrd="10" destOrd="0" presId="urn:microsoft.com/office/officeart/2005/8/layout/radial5"/>
    <dgm:cxn modelId="{B1E00193-12A4-42D2-BF00-4939EFD2C22A}" type="presParOf" srcId="{60B11489-69DF-4463-802D-72D9A8D298FD}" destId="{8D65F69A-4D41-4385-8838-4B38536BFE21}" srcOrd="11" destOrd="0" presId="urn:microsoft.com/office/officeart/2005/8/layout/radial5"/>
    <dgm:cxn modelId="{7A2AA5B1-7B99-474F-9989-E5E8C7BAB43D}" type="presParOf" srcId="{8D65F69A-4D41-4385-8838-4B38536BFE21}" destId="{7BEEE578-0C6B-4747-917A-33DDED2D4ACC}" srcOrd="0" destOrd="0" presId="urn:microsoft.com/office/officeart/2005/8/layout/radial5"/>
    <dgm:cxn modelId="{DC3ED0B1-8BBD-41F2-B30F-43A22D5FB4DF}" type="presParOf" srcId="{60B11489-69DF-4463-802D-72D9A8D298FD}" destId="{2406D2AD-B56D-4DA2-BBAA-F16EC91F3E49}" srcOrd="12" destOrd="0" presId="urn:microsoft.com/office/officeart/2005/8/layout/radial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39" tIns="45720" rIns="91439" bIns="45720" numCol="1" anchor="t" anchorCtr="0" compatLnSpc="1">
            <a:prstTxWarp prst="textNoShape">
              <a:avLst/>
            </a:prstTxWarp>
          </a:bodyPr>
          <a:lstStyle>
            <a:lvl1pPr algn="l">
              <a:defRPr sz="1200"/>
            </a:lvl1pPr>
          </a:lstStyle>
          <a:p>
            <a:pPr>
              <a:defRPr/>
            </a:pPr>
            <a:endParaRPr lang="en-GB"/>
          </a:p>
        </p:txBody>
      </p:sp>
      <p:sp>
        <p:nvSpPr>
          <p:cNvPr id="20483" name="Rectangle 3"/>
          <p:cNvSpPr>
            <a:spLocks noGrp="1" noChangeArrowheads="1"/>
          </p:cNvSpPr>
          <p:nvPr>
            <p:ph type="dt" sz="quarter" idx="1"/>
          </p:nvPr>
        </p:nvSpPr>
        <p:spPr bwMode="auto">
          <a:xfrm>
            <a:off x="3851275" y="0"/>
            <a:ext cx="2946400" cy="496888"/>
          </a:xfrm>
          <a:prstGeom prst="rect">
            <a:avLst/>
          </a:prstGeom>
          <a:noFill/>
          <a:ln w="9525">
            <a:noFill/>
            <a:miter lim="800000"/>
            <a:headEnd/>
            <a:tailEnd/>
          </a:ln>
          <a:effectLst/>
        </p:spPr>
        <p:txBody>
          <a:bodyPr vert="horz" wrap="square" lIns="91439" tIns="45720" rIns="91439" bIns="45720" numCol="1" anchor="t" anchorCtr="0" compatLnSpc="1">
            <a:prstTxWarp prst="textNoShape">
              <a:avLst/>
            </a:prstTxWarp>
          </a:bodyPr>
          <a:lstStyle>
            <a:lvl1pPr algn="r">
              <a:defRPr sz="1200"/>
            </a:lvl1pPr>
          </a:lstStyle>
          <a:p>
            <a:pPr>
              <a:defRPr/>
            </a:pPr>
            <a:endParaRPr lang="en-GB"/>
          </a:p>
        </p:txBody>
      </p:sp>
      <p:sp>
        <p:nvSpPr>
          <p:cNvPr id="20484" name="Rectangle 4"/>
          <p:cNvSpPr>
            <a:spLocks noGrp="1" noChangeArrowheads="1"/>
          </p:cNvSpPr>
          <p:nvPr>
            <p:ph type="ftr" sz="quarter" idx="2"/>
          </p:nvPr>
        </p:nvSpPr>
        <p:spPr bwMode="auto">
          <a:xfrm>
            <a:off x="0" y="9431338"/>
            <a:ext cx="2946400" cy="496887"/>
          </a:xfrm>
          <a:prstGeom prst="rect">
            <a:avLst/>
          </a:prstGeom>
          <a:noFill/>
          <a:ln w="9525">
            <a:noFill/>
            <a:miter lim="800000"/>
            <a:headEnd/>
            <a:tailEnd/>
          </a:ln>
          <a:effectLst/>
        </p:spPr>
        <p:txBody>
          <a:bodyPr vert="horz" wrap="square" lIns="91439" tIns="45720" rIns="91439" bIns="45720" numCol="1" anchor="b" anchorCtr="0" compatLnSpc="1">
            <a:prstTxWarp prst="textNoShape">
              <a:avLst/>
            </a:prstTxWarp>
          </a:bodyPr>
          <a:lstStyle>
            <a:lvl1pPr algn="l">
              <a:defRPr sz="1200"/>
            </a:lvl1pPr>
          </a:lstStyle>
          <a:p>
            <a:pPr>
              <a:defRPr/>
            </a:pPr>
            <a:endParaRPr lang="en-GB"/>
          </a:p>
        </p:txBody>
      </p:sp>
      <p:sp>
        <p:nvSpPr>
          <p:cNvPr id="20485" name="Rectangle 5"/>
          <p:cNvSpPr>
            <a:spLocks noGrp="1" noChangeArrowheads="1"/>
          </p:cNvSpPr>
          <p:nvPr>
            <p:ph type="sldNum" sz="quarter" idx="3"/>
          </p:nvPr>
        </p:nvSpPr>
        <p:spPr bwMode="auto">
          <a:xfrm>
            <a:off x="3851275" y="9431338"/>
            <a:ext cx="2946400" cy="496887"/>
          </a:xfrm>
          <a:prstGeom prst="rect">
            <a:avLst/>
          </a:prstGeom>
          <a:noFill/>
          <a:ln w="9525">
            <a:noFill/>
            <a:miter lim="800000"/>
            <a:headEnd/>
            <a:tailEnd/>
          </a:ln>
          <a:effectLst/>
        </p:spPr>
        <p:txBody>
          <a:bodyPr vert="horz" wrap="square" lIns="91439" tIns="45720" rIns="91439" bIns="45720" numCol="1" anchor="b" anchorCtr="0" compatLnSpc="1">
            <a:prstTxWarp prst="textNoShape">
              <a:avLst/>
            </a:prstTxWarp>
          </a:bodyPr>
          <a:lstStyle>
            <a:lvl1pPr algn="r">
              <a:defRPr sz="1200"/>
            </a:lvl1pPr>
          </a:lstStyle>
          <a:p>
            <a:pPr>
              <a:defRPr/>
            </a:pPr>
            <a:fld id="{4560E51B-3215-4CF4-A4AA-065DA3C949AF}" type="slidenum">
              <a:rPr lang="en-GB"/>
              <a:pPr>
                <a:defRPr/>
              </a:pPr>
              <a:t>‹Nr.›</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39" tIns="45720" rIns="91439" bIns="45720" numCol="1" anchor="t" anchorCtr="0" compatLnSpc="1">
            <a:prstTxWarp prst="textNoShape">
              <a:avLst/>
            </a:prstTxWarp>
          </a:bodyPr>
          <a:lstStyle>
            <a:lvl1pPr algn="l">
              <a:defRPr sz="1200"/>
            </a:lvl1pPr>
          </a:lstStyle>
          <a:p>
            <a:pPr>
              <a:defRPr/>
            </a:pPr>
            <a:endParaRPr lang="de-CH"/>
          </a:p>
        </p:txBody>
      </p:sp>
      <p:sp>
        <p:nvSpPr>
          <p:cNvPr id="8195" name="Rectangle 3"/>
          <p:cNvSpPr>
            <a:spLocks noGrp="1" noChangeArrowheads="1"/>
          </p:cNvSpPr>
          <p:nvPr>
            <p:ph type="dt" idx="1"/>
          </p:nvPr>
        </p:nvSpPr>
        <p:spPr bwMode="auto">
          <a:xfrm>
            <a:off x="3851275" y="0"/>
            <a:ext cx="2946400" cy="496888"/>
          </a:xfrm>
          <a:prstGeom prst="rect">
            <a:avLst/>
          </a:prstGeom>
          <a:noFill/>
          <a:ln w="9525">
            <a:noFill/>
            <a:miter lim="800000"/>
            <a:headEnd/>
            <a:tailEnd/>
          </a:ln>
          <a:effectLst/>
        </p:spPr>
        <p:txBody>
          <a:bodyPr vert="horz" wrap="square" lIns="91439" tIns="45720" rIns="91439" bIns="45720" numCol="1" anchor="t" anchorCtr="0" compatLnSpc="1">
            <a:prstTxWarp prst="textNoShape">
              <a:avLst/>
            </a:prstTxWarp>
          </a:bodyPr>
          <a:lstStyle>
            <a:lvl1pPr algn="r">
              <a:defRPr sz="1200"/>
            </a:lvl1pPr>
          </a:lstStyle>
          <a:p>
            <a:pPr>
              <a:defRPr/>
            </a:pPr>
            <a:endParaRPr lang="de-CH"/>
          </a:p>
        </p:txBody>
      </p:sp>
      <p:sp>
        <p:nvSpPr>
          <p:cNvPr id="51204" name="Rectangle 4"/>
          <p:cNvSpPr>
            <a:spLocks noGrp="1" noRot="1" noChangeAspect="1" noChangeArrowheads="1" noTextEdit="1"/>
          </p:cNvSpPr>
          <p:nvPr>
            <p:ph type="sldImg" idx="2"/>
          </p:nvPr>
        </p:nvSpPr>
        <p:spPr bwMode="auto">
          <a:xfrm>
            <a:off x="917575" y="744538"/>
            <a:ext cx="4964113" cy="3722687"/>
          </a:xfrm>
          <a:prstGeom prst="rect">
            <a:avLst/>
          </a:prstGeom>
          <a:noFill/>
          <a:ln w="9525">
            <a:solidFill>
              <a:srgbClr val="000000"/>
            </a:solidFill>
            <a:miter lim="800000"/>
            <a:headEnd/>
            <a:tailEnd/>
          </a:ln>
        </p:spPr>
      </p:sp>
      <p:sp>
        <p:nvSpPr>
          <p:cNvPr id="8197" name="Rectangle 5"/>
          <p:cNvSpPr>
            <a:spLocks noGrp="1" noChangeArrowheads="1"/>
          </p:cNvSpPr>
          <p:nvPr>
            <p:ph type="body" sz="quarter" idx="3"/>
          </p:nvPr>
        </p:nvSpPr>
        <p:spPr bwMode="auto">
          <a:xfrm>
            <a:off x="906463" y="4716463"/>
            <a:ext cx="4984750" cy="4467225"/>
          </a:xfrm>
          <a:prstGeom prst="rect">
            <a:avLst/>
          </a:prstGeom>
          <a:noFill/>
          <a:ln w="9525">
            <a:noFill/>
            <a:miter lim="800000"/>
            <a:headEnd/>
            <a:tailEnd/>
          </a:ln>
          <a:effectLst/>
        </p:spPr>
        <p:txBody>
          <a:bodyPr vert="horz" wrap="square" lIns="91439" tIns="45720" rIns="91439" bIns="45720" numCol="1" anchor="t" anchorCtr="0" compatLnSpc="1">
            <a:prstTxWarp prst="textNoShape">
              <a:avLst/>
            </a:prstTxWarp>
          </a:bodyPr>
          <a:lstStyle/>
          <a:p>
            <a:pPr lvl="0"/>
            <a:r>
              <a:rPr lang="de-CH" noProof="0" smtClean="0"/>
              <a:t>Mastertextformat bearbeiten</a:t>
            </a:r>
          </a:p>
          <a:p>
            <a:pPr lvl="1"/>
            <a:r>
              <a:rPr lang="de-CH" noProof="0" smtClean="0"/>
              <a:t>Zweite Ebene</a:t>
            </a:r>
          </a:p>
          <a:p>
            <a:pPr lvl="2"/>
            <a:r>
              <a:rPr lang="de-CH" noProof="0" smtClean="0"/>
              <a:t>Dritte Ebene</a:t>
            </a:r>
          </a:p>
          <a:p>
            <a:pPr lvl="3"/>
            <a:r>
              <a:rPr lang="de-CH" noProof="0" smtClean="0"/>
              <a:t>Vierte Ebene</a:t>
            </a:r>
          </a:p>
          <a:p>
            <a:pPr lvl="4"/>
            <a:r>
              <a:rPr lang="de-CH" noProof="0" smtClean="0"/>
              <a:t>Fünfte Ebene</a:t>
            </a:r>
          </a:p>
        </p:txBody>
      </p:sp>
      <p:sp>
        <p:nvSpPr>
          <p:cNvPr id="8198" name="Rectangle 6"/>
          <p:cNvSpPr>
            <a:spLocks noGrp="1" noChangeArrowheads="1"/>
          </p:cNvSpPr>
          <p:nvPr>
            <p:ph type="ftr" sz="quarter" idx="4"/>
          </p:nvPr>
        </p:nvSpPr>
        <p:spPr bwMode="auto">
          <a:xfrm>
            <a:off x="0" y="9431338"/>
            <a:ext cx="2946400" cy="496887"/>
          </a:xfrm>
          <a:prstGeom prst="rect">
            <a:avLst/>
          </a:prstGeom>
          <a:noFill/>
          <a:ln w="9525">
            <a:noFill/>
            <a:miter lim="800000"/>
            <a:headEnd/>
            <a:tailEnd/>
          </a:ln>
          <a:effectLst/>
        </p:spPr>
        <p:txBody>
          <a:bodyPr vert="horz" wrap="square" lIns="91439" tIns="45720" rIns="91439" bIns="45720" numCol="1" anchor="b" anchorCtr="0" compatLnSpc="1">
            <a:prstTxWarp prst="textNoShape">
              <a:avLst/>
            </a:prstTxWarp>
          </a:bodyPr>
          <a:lstStyle>
            <a:lvl1pPr algn="l">
              <a:defRPr sz="1200"/>
            </a:lvl1pPr>
          </a:lstStyle>
          <a:p>
            <a:pPr>
              <a:defRPr/>
            </a:pPr>
            <a:endParaRPr lang="de-CH"/>
          </a:p>
        </p:txBody>
      </p:sp>
      <p:sp>
        <p:nvSpPr>
          <p:cNvPr id="8199" name="Rectangle 7"/>
          <p:cNvSpPr>
            <a:spLocks noGrp="1" noChangeArrowheads="1"/>
          </p:cNvSpPr>
          <p:nvPr>
            <p:ph type="sldNum" sz="quarter" idx="5"/>
          </p:nvPr>
        </p:nvSpPr>
        <p:spPr bwMode="auto">
          <a:xfrm>
            <a:off x="3851275" y="9431338"/>
            <a:ext cx="2946400" cy="496887"/>
          </a:xfrm>
          <a:prstGeom prst="rect">
            <a:avLst/>
          </a:prstGeom>
          <a:noFill/>
          <a:ln w="9525">
            <a:noFill/>
            <a:miter lim="800000"/>
            <a:headEnd/>
            <a:tailEnd/>
          </a:ln>
          <a:effectLst/>
        </p:spPr>
        <p:txBody>
          <a:bodyPr vert="horz" wrap="square" lIns="91439" tIns="45720" rIns="91439" bIns="45720" numCol="1" anchor="b" anchorCtr="0" compatLnSpc="1">
            <a:prstTxWarp prst="textNoShape">
              <a:avLst/>
            </a:prstTxWarp>
          </a:bodyPr>
          <a:lstStyle>
            <a:lvl1pPr algn="r">
              <a:defRPr sz="1200"/>
            </a:lvl1pPr>
          </a:lstStyle>
          <a:p>
            <a:pPr>
              <a:defRPr/>
            </a:pPr>
            <a:fld id="{2BDF8BA0-E85C-4F47-B231-D967FD2D1666}" type="slidenum">
              <a:rPr lang="de-CH"/>
              <a:pPr>
                <a:defRPr/>
              </a:pPr>
              <a:t>‹Nr.›</a:t>
            </a:fld>
            <a:endParaRPr lang="de-CH"/>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68DC7E89-41B3-43A0-BC12-74C54BF24020}" type="slidenum">
              <a:rPr lang="de-CH" smtClean="0"/>
              <a:pPr/>
              <a:t>1</a:t>
            </a:fld>
            <a:endParaRPr lang="de-CH" smtClean="0"/>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buFontTx/>
              <a:buNone/>
            </a:pPr>
            <a:endParaRPr lang="de-DE" baseline="0" dirty="0" smtClean="0"/>
          </a:p>
          <a:p>
            <a:pPr eaLnBrk="1" hangingPunct="1">
              <a:buFontTx/>
              <a:buChar char="-"/>
            </a:pPr>
            <a:endParaRPr lang="de-DE" baseline="0" dirty="0" smtClean="0"/>
          </a:p>
          <a:p>
            <a:pPr eaLnBrk="1" hangingPunct="1">
              <a:buFontTx/>
              <a:buChar char="-"/>
            </a:pPr>
            <a:endParaRPr lang="de-DE" baseline="0" dirty="0" smtClean="0"/>
          </a:p>
          <a:p>
            <a:pPr eaLnBrk="1" hangingPunct="1">
              <a:buFontTx/>
              <a:buChar char="-"/>
            </a:pPr>
            <a:endParaRPr lang="de-DE" baseline="0"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B9FF19F6-ACCD-464F-B264-2D2AC50B5C30}" type="slidenum">
              <a:rPr lang="de-CH" smtClean="0"/>
              <a:pPr/>
              <a:t>2</a:t>
            </a:fld>
            <a:endParaRPr lang="de-CH" smtClean="0"/>
          </a:p>
        </p:txBody>
      </p:sp>
      <p:sp>
        <p:nvSpPr>
          <p:cNvPr id="54275" name="Rectangle 2"/>
          <p:cNvSpPr>
            <a:spLocks noGrp="1" noRot="1" noChangeAspect="1" noChangeArrowheads="1" noTextEdit="1"/>
          </p:cNvSpPr>
          <p:nvPr>
            <p:ph type="sldImg"/>
          </p:nvPr>
        </p:nvSpPr>
        <p:spPr>
          <a:solidFill>
            <a:srgbClr val="FFFFFF"/>
          </a:solidFill>
          <a:ln/>
        </p:spPr>
      </p:sp>
      <p:sp>
        <p:nvSpPr>
          <p:cNvPr id="54276" name="Rectangle 3"/>
          <p:cNvSpPr>
            <a:spLocks noGrp="1" noChangeArrowheads="1"/>
          </p:cNvSpPr>
          <p:nvPr>
            <p:ph type="body" idx="1"/>
          </p:nvPr>
        </p:nvSpPr>
        <p:spPr>
          <a:solidFill>
            <a:srgbClr val="FFFFFF"/>
          </a:solidFill>
          <a:ln>
            <a:solidFill>
              <a:srgbClr val="000000"/>
            </a:solidFill>
          </a:ln>
        </p:spPr>
        <p:txBody>
          <a:bodyPr/>
          <a:lstStyle/>
          <a:p>
            <a:pPr marL="228600" indent="-228600" eaLnBrk="1" hangingPunct="1">
              <a:buFontTx/>
              <a:buNone/>
            </a:pPr>
            <a:endParaRPr lang="de-DE"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8946B4DD-3A8B-4CD2-B73A-B9FE147CC5E0}" type="slidenum">
              <a:rPr lang="de-CH" smtClean="0"/>
              <a:pPr/>
              <a:t>3</a:t>
            </a:fld>
            <a:endParaRPr lang="de-CH" smtClean="0"/>
          </a:p>
        </p:txBody>
      </p:sp>
      <p:sp>
        <p:nvSpPr>
          <p:cNvPr id="56323" name="Rectangle 2"/>
          <p:cNvSpPr>
            <a:spLocks noGrp="1" noRot="1" noChangeAspect="1" noChangeArrowheads="1" noTextEdit="1"/>
          </p:cNvSpPr>
          <p:nvPr>
            <p:ph type="sldImg"/>
          </p:nvPr>
        </p:nvSpPr>
        <p:spPr>
          <a:xfrm>
            <a:off x="917575" y="744538"/>
            <a:ext cx="4962525" cy="3722687"/>
          </a:xfrm>
          <a:solidFill>
            <a:srgbClr val="FFFFFF"/>
          </a:solidFill>
          <a:ln/>
        </p:spPr>
      </p:sp>
      <p:sp>
        <p:nvSpPr>
          <p:cNvPr id="56324" name="Rectangle 3"/>
          <p:cNvSpPr>
            <a:spLocks noGrp="1" noChangeArrowheads="1"/>
          </p:cNvSpPr>
          <p:nvPr>
            <p:ph type="body" idx="1"/>
          </p:nvPr>
        </p:nvSpPr>
        <p:spPr>
          <a:xfrm>
            <a:off x="906463" y="4714875"/>
            <a:ext cx="4984750" cy="4468813"/>
          </a:xfrm>
          <a:solidFill>
            <a:srgbClr val="FFFFFF"/>
          </a:solidFill>
          <a:ln>
            <a:solidFill>
              <a:srgbClr val="000000"/>
            </a:solidFill>
          </a:ln>
        </p:spPr>
        <p:txBody>
          <a:bodyPr/>
          <a:lstStyle/>
          <a:p>
            <a:pPr eaLnBrk="1" hangingPunct="1"/>
            <a:endParaRPr lang="de-DE" baseline="0" dirty="0" smtClean="0"/>
          </a:p>
          <a:p>
            <a:pPr eaLnBrk="1" hangingPunct="1"/>
            <a:endParaRPr lang="de-DE"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ChangeArrowheads="1" noTextEdit="1"/>
          </p:cNvSpPr>
          <p:nvPr>
            <p:ph type="sldImg"/>
          </p:nvPr>
        </p:nvSpPr>
        <p:spPr>
          <a:ln/>
        </p:spPr>
      </p:sp>
      <p:sp>
        <p:nvSpPr>
          <p:cNvPr id="71683" name="Rectangle 3"/>
          <p:cNvSpPr>
            <a:spLocks noGrp="1" noChangeArrowheads="1"/>
          </p:cNvSpPr>
          <p:nvPr>
            <p:ph type="body" idx="1"/>
          </p:nvPr>
        </p:nvSpPr>
        <p:spPr>
          <a:noFill/>
          <a:ln/>
        </p:spPr>
        <p:txBody>
          <a:bodyPr/>
          <a:lstStyle/>
          <a:p>
            <a:pPr marL="228600" indent="-228600">
              <a:buFont typeface="Arial" pitchFamily="34" charset="0"/>
              <a:buNone/>
            </a:pPr>
            <a:endParaRPr lang="de-CH" sz="800" dirty="0" smtClean="0"/>
          </a:p>
          <a:p>
            <a:pPr marL="228600" indent="-228600">
              <a:buFontTx/>
              <a:buAutoNum type="arabicParenBoth"/>
            </a:pPr>
            <a:endParaRPr lang="de-CH" sz="800"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B9FF19F6-ACCD-464F-B264-2D2AC50B5C30}" type="slidenum">
              <a:rPr lang="de-CH" smtClean="0"/>
              <a:pPr/>
              <a:t>5</a:t>
            </a:fld>
            <a:endParaRPr lang="de-CH" smtClean="0"/>
          </a:p>
        </p:txBody>
      </p:sp>
      <p:sp>
        <p:nvSpPr>
          <p:cNvPr id="54275" name="Rectangle 2"/>
          <p:cNvSpPr>
            <a:spLocks noGrp="1" noRot="1" noChangeAspect="1" noChangeArrowheads="1" noTextEdit="1"/>
          </p:cNvSpPr>
          <p:nvPr>
            <p:ph type="sldImg"/>
          </p:nvPr>
        </p:nvSpPr>
        <p:spPr>
          <a:solidFill>
            <a:srgbClr val="FFFFFF"/>
          </a:solidFill>
          <a:ln/>
        </p:spPr>
      </p:sp>
      <p:sp>
        <p:nvSpPr>
          <p:cNvPr id="54276" name="Rectangle 3"/>
          <p:cNvSpPr>
            <a:spLocks noGrp="1" noChangeArrowheads="1"/>
          </p:cNvSpPr>
          <p:nvPr>
            <p:ph type="body" idx="1"/>
          </p:nvPr>
        </p:nvSpPr>
        <p:spPr>
          <a:solidFill>
            <a:srgbClr val="FFFFFF"/>
          </a:solidFill>
          <a:ln>
            <a:solidFill>
              <a:srgbClr val="000000"/>
            </a:solidFill>
          </a:ln>
        </p:spPr>
        <p:txBody>
          <a:bodyPr/>
          <a:lstStyle/>
          <a:p>
            <a:pPr marL="228600" indent="-228600" eaLnBrk="1" hangingPunct="1">
              <a:buFontTx/>
              <a:buNone/>
            </a:pPr>
            <a:endParaRPr lang="de-DE"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8946B4DD-3A8B-4CD2-B73A-B9FE147CC5E0}" type="slidenum">
              <a:rPr lang="de-CH" smtClean="0"/>
              <a:pPr/>
              <a:t>6</a:t>
            </a:fld>
            <a:endParaRPr lang="de-CH" smtClean="0"/>
          </a:p>
        </p:txBody>
      </p:sp>
      <p:sp>
        <p:nvSpPr>
          <p:cNvPr id="56323" name="Rectangle 2"/>
          <p:cNvSpPr>
            <a:spLocks noGrp="1" noRot="1" noChangeAspect="1" noChangeArrowheads="1" noTextEdit="1"/>
          </p:cNvSpPr>
          <p:nvPr>
            <p:ph type="sldImg"/>
          </p:nvPr>
        </p:nvSpPr>
        <p:spPr>
          <a:xfrm>
            <a:off x="917575" y="744538"/>
            <a:ext cx="4962525" cy="3722687"/>
          </a:xfrm>
          <a:solidFill>
            <a:srgbClr val="FFFFFF"/>
          </a:solidFill>
          <a:ln/>
        </p:spPr>
      </p:sp>
      <p:sp>
        <p:nvSpPr>
          <p:cNvPr id="56324" name="Rectangle 3"/>
          <p:cNvSpPr>
            <a:spLocks noGrp="1" noChangeArrowheads="1"/>
          </p:cNvSpPr>
          <p:nvPr>
            <p:ph type="body" idx="1"/>
          </p:nvPr>
        </p:nvSpPr>
        <p:spPr>
          <a:xfrm>
            <a:off x="906463" y="4714875"/>
            <a:ext cx="4984750" cy="4468813"/>
          </a:xfrm>
          <a:solidFill>
            <a:srgbClr val="FFFFFF"/>
          </a:solidFill>
          <a:ln>
            <a:solidFill>
              <a:srgbClr val="000000"/>
            </a:solidFill>
          </a:ln>
        </p:spPr>
        <p:txBody>
          <a:bodyPr/>
          <a:lstStyle/>
          <a:p>
            <a:pPr eaLnBrk="1" hangingPunct="1"/>
            <a:endParaRPr lang="de-DE"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8946B4DD-3A8B-4CD2-B73A-B9FE147CC5E0}" type="slidenum">
              <a:rPr lang="de-CH" smtClean="0"/>
              <a:pPr/>
              <a:t>7</a:t>
            </a:fld>
            <a:endParaRPr lang="de-CH" smtClean="0"/>
          </a:p>
        </p:txBody>
      </p:sp>
      <p:sp>
        <p:nvSpPr>
          <p:cNvPr id="56323" name="Rectangle 2"/>
          <p:cNvSpPr>
            <a:spLocks noGrp="1" noRot="1" noChangeAspect="1" noChangeArrowheads="1" noTextEdit="1"/>
          </p:cNvSpPr>
          <p:nvPr>
            <p:ph type="sldImg"/>
          </p:nvPr>
        </p:nvSpPr>
        <p:spPr>
          <a:xfrm>
            <a:off x="917575" y="744538"/>
            <a:ext cx="4962525" cy="3722687"/>
          </a:xfrm>
          <a:solidFill>
            <a:srgbClr val="FFFFFF"/>
          </a:solidFill>
          <a:ln/>
        </p:spPr>
      </p:sp>
      <p:sp>
        <p:nvSpPr>
          <p:cNvPr id="56324" name="Rectangle 3"/>
          <p:cNvSpPr>
            <a:spLocks noGrp="1" noChangeArrowheads="1"/>
          </p:cNvSpPr>
          <p:nvPr>
            <p:ph type="body" idx="1"/>
          </p:nvPr>
        </p:nvSpPr>
        <p:spPr>
          <a:xfrm>
            <a:off x="906463" y="4714875"/>
            <a:ext cx="4984750" cy="4468813"/>
          </a:xfrm>
          <a:solidFill>
            <a:srgbClr val="FFFFFF"/>
          </a:solidFill>
          <a:ln>
            <a:solidFill>
              <a:srgbClr val="000000"/>
            </a:solidFill>
          </a:ln>
        </p:spPr>
        <p:txBody>
          <a:bodyPr/>
          <a:lstStyle/>
          <a:p>
            <a:pPr eaLnBrk="1" hangingPunct="1"/>
            <a:endParaRPr lang="de-DE"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8946B4DD-3A8B-4CD2-B73A-B9FE147CC5E0}" type="slidenum">
              <a:rPr lang="de-CH" smtClean="0"/>
              <a:pPr/>
              <a:t>8</a:t>
            </a:fld>
            <a:endParaRPr lang="de-CH" smtClean="0"/>
          </a:p>
        </p:txBody>
      </p:sp>
      <p:sp>
        <p:nvSpPr>
          <p:cNvPr id="56323" name="Rectangle 2"/>
          <p:cNvSpPr>
            <a:spLocks noGrp="1" noRot="1" noChangeAspect="1" noChangeArrowheads="1" noTextEdit="1"/>
          </p:cNvSpPr>
          <p:nvPr>
            <p:ph type="sldImg"/>
          </p:nvPr>
        </p:nvSpPr>
        <p:spPr>
          <a:xfrm>
            <a:off x="917575" y="744538"/>
            <a:ext cx="4962525" cy="3722687"/>
          </a:xfrm>
          <a:solidFill>
            <a:srgbClr val="FFFFFF"/>
          </a:solidFill>
          <a:ln/>
        </p:spPr>
      </p:sp>
      <p:sp>
        <p:nvSpPr>
          <p:cNvPr id="56324" name="Rectangle 3"/>
          <p:cNvSpPr>
            <a:spLocks noGrp="1" noChangeArrowheads="1"/>
          </p:cNvSpPr>
          <p:nvPr>
            <p:ph type="body" idx="1"/>
          </p:nvPr>
        </p:nvSpPr>
        <p:spPr>
          <a:xfrm>
            <a:off x="906463" y="4714875"/>
            <a:ext cx="4984750" cy="4468813"/>
          </a:xfrm>
          <a:solidFill>
            <a:srgbClr val="FFFFFF"/>
          </a:solidFill>
          <a:ln>
            <a:solidFill>
              <a:srgbClr val="000000"/>
            </a:solidFill>
          </a:ln>
        </p:spPr>
        <p:txBody>
          <a:bodyPr/>
          <a:lstStyle/>
          <a:p>
            <a:pPr eaLnBrk="1" hangingPunct="1"/>
            <a:endParaRPr lang="de-DE"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D9939D6A-05DB-46D5-90A5-D30B67F72925}" type="slidenum">
              <a:rPr lang="de-CH" smtClean="0"/>
              <a:pPr/>
              <a:t>9</a:t>
            </a:fld>
            <a:endParaRPr lang="de-CH" smtClean="0"/>
          </a:p>
        </p:txBody>
      </p:sp>
      <p:sp>
        <p:nvSpPr>
          <p:cNvPr id="60419" name="Rectangle 2"/>
          <p:cNvSpPr>
            <a:spLocks noGrp="1" noRot="1" noChangeAspect="1" noChangeArrowheads="1" noTextEdit="1"/>
          </p:cNvSpPr>
          <p:nvPr>
            <p:ph type="sldImg"/>
          </p:nvPr>
        </p:nvSpPr>
        <p:spPr>
          <a:xfrm>
            <a:off x="917575" y="744538"/>
            <a:ext cx="4962525" cy="3722687"/>
          </a:xfrm>
          <a:solidFill>
            <a:srgbClr val="FFFFFF"/>
          </a:solidFill>
          <a:ln/>
        </p:spPr>
      </p:sp>
      <p:sp>
        <p:nvSpPr>
          <p:cNvPr id="60420" name="Rectangle 3"/>
          <p:cNvSpPr>
            <a:spLocks noGrp="1" noChangeArrowheads="1"/>
          </p:cNvSpPr>
          <p:nvPr>
            <p:ph type="body" idx="1"/>
          </p:nvPr>
        </p:nvSpPr>
        <p:spPr>
          <a:xfrm>
            <a:off x="906463" y="4714875"/>
            <a:ext cx="4984750" cy="4468813"/>
          </a:xfrm>
          <a:solidFill>
            <a:srgbClr val="FFFFFF"/>
          </a:solidFill>
          <a:ln>
            <a:solidFill>
              <a:srgbClr val="000000"/>
            </a:solidFill>
          </a:ln>
        </p:spPr>
        <p:txBody>
          <a:bodyPr/>
          <a:lstStyle/>
          <a:p>
            <a:pPr eaLnBrk="1" hangingPunct="1"/>
            <a:endParaRPr lang="de-CH" baseline="0" dirty="0" smtClean="0"/>
          </a:p>
          <a:p>
            <a:pPr eaLnBrk="1" hangingPunct="1"/>
            <a:endParaRPr lang="de-DE"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8946B4DD-3A8B-4CD2-B73A-B9FE147CC5E0}" type="slidenum">
              <a:rPr lang="de-CH" smtClean="0"/>
              <a:pPr/>
              <a:t>10</a:t>
            </a:fld>
            <a:endParaRPr lang="de-CH" smtClean="0"/>
          </a:p>
        </p:txBody>
      </p:sp>
      <p:sp>
        <p:nvSpPr>
          <p:cNvPr id="56323" name="Rectangle 2"/>
          <p:cNvSpPr>
            <a:spLocks noGrp="1" noRot="1" noChangeAspect="1" noChangeArrowheads="1" noTextEdit="1"/>
          </p:cNvSpPr>
          <p:nvPr>
            <p:ph type="sldImg"/>
          </p:nvPr>
        </p:nvSpPr>
        <p:spPr>
          <a:xfrm>
            <a:off x="917575" y="744538"/>
            <a:ext cx="4962525" cy="3722687"/>
          </a:xfrm>
          <a:solidFill>
            <a:srgbClr val="FFFFFF"/>
          </a:solidFill>
          <a:ln/>
        </p:spPr>
      </p:sp>
      <p:sp>
        <p:nvSpPr>
          <p:cNvPr id="56324" name="Rectangle 3"/>
          <p:cNvSpPr>
            <a:spLocks noGrp="1" noChangeArrowheads="1"/>
          </p:cNvSpPr>
          <p:nvPr>
            <p:ph type="body" idx="1"/>
          </p:nvPr>
        </p:nvSpPr>
        <p:spPr>
          <a:xfrm>
            <a:off x="906463" y="4714875"/>
            <a:ext cx="4984750" cy="4468813"/>
          </a:xfrm>
          <a:solidFill>
            <a:srgbClr val="FFFFFF"/>
          </a:solidFill>
          <a:ln>
            <a:solidFill>
              <a:srgbClr val="000000"/>
            </a:solidFill>
          </a:ln>
        </p:spPr>
        <p:txBody>
          <a:bodyPr/>
          <a:lstStyle/>
          <a:p>
            <a:pPr eaLnBrk="1" hangingPunct="1"/>
            <a:endParaRPr lang="de-DE" sz="1200"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05E45C51-F7BE-40DE-83B3-A744D8456164}" type="slidenum">
              <a:rPr lang="de-CH" smtClean="0"/>
              <a:pPr/>
              <a:t>11</a:t>
            </a:fld>
            <a:endParaRPr lang="de-CH" smtClean="0"/>
          </a:p>
        </p:txBody>
      </p:sp>
      <p:sp>
        <p:nvSpPr>
          <p:cNvPr id="66563" name="Rectangle 2"/>
          <p:cNvSpPr>
            <a:spLocks noGrp="1" noRot="1" noChangeAspect="1" noChangeArrowheads="1" noTextEdit="1"/>
          </p:cNvSpPr>
          <p:nvPr>
            <p:ph type="sldImg"/>
          </p:nvPr>
        </p:nvSpPr>
        <p:spPr>
          <a:solidFill>
            <a:srgbClr val="FFFFFF"/>
          </a:solidFill>
          <a:ln/>
        </p:spPr>
      </p:sp>
      <p:sp>
        <p:nvSpPr>
          <p:cNvPr id="66564" name="Rectangle 3"/>
          <p:cNvSpPr>
            <a:spLocks noGrp="1" noChangeArrowheads="1"/>
          </p:cNvSpPr>
          <p:nvPr>
            <p:ph type="body" idx="1"/>
          </p:nvPr>
        </p:nvSpPr>
        <p:spPr>
          <a:solidFill>
            <a:srgbClr val="FFFFFF"/>
          </a:solidFill>
          <a:ln>
            <a:solidFill>
              <a:srgbClr val="000000"/>
            </a:solidFill>
          </a:ln>
        </p:spPr>
        <p:txBody>
          <a:bodyPr/>
          <a:lstStyle/>
          <a:p>
            <a:pPr algn="just" eaLnBrk="1" hangingPunct="1">
              <a:lnSpc>
                <a:spcPct val="90000"/>
              </a:lnSpc>
              <a:buFontTx/>
              <a:buNone/>
            </a:pPr>
            <a:endParaRPr lang="de-DE"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6C9A561C-15A5-45EB-99F9-882309DC30B5}" type="slidenum">
              <a:rPr lang="de-CH" smtClean="0"/>
              <a:pPr/>
              <a:t>12</a:t>
            </a:fld>
            <a:endParaRPr lang="de-CH" smtClean="0"/>
          </a:p>
        </p:txBody>
      </p:sp>
      <p:sp>
        <p:nvSpPr>
          <p:cNvPr id="61443" name="Rectangle 2"/>
          <p:cNvSpPr>
            <a:spLocks noGrp="1" noRot="1" noChangeAspect="1" noChangeArrowheads="1" noTextEdit="1"/>
          </p:cNvSpPr>
          <p:nvPr>
            <p:ph type="sldImg"/>
          </p:nvPr>
        </p:nvSpPr>
        <p:spPr>
          <a:xfrm>
            <a:off x="917575" y="744538"/>
            <a:ext cx="4962525" cy="3722687"/>
          </a:xfrm>
          <a:solidFill>
            <a:srgbClr val="FFFFFF"/>
          </a:solidFill>
          <a:ln/>
        </p:spPr>
      </p:sp>
      <p:sp>
        <p:nvSpPr>
          <p:cNvPr id="61444" name="Rectangle 3"/>
          <p:cNvSpPr>
            <a:spLocks noGrp="1" noChangeArrowheads="1"/>
          </p:cNvSpPr>
          <p:nvPr>
            <p:ph type="body" idx="1"/>
          </p:nvPr>
        </p:nvSpPr>
        <p:spPr>
          <a:xfrm>
            <a:off x="906463" y="4714875"/>
            <a:ext cx="4984750" cy="4468813"/>
          </a:xfrm>
          <a:solidFill>
            <a:srgbClr val="FFFFFF"/>
          </a:solidFill>
          <a:ln>
            <a:solidFill>
              <a:srgbClr val="000000"/>
            </a:solidFill>
          </a:ln>
        </p:spPr>
        <p:txBody>
          <a:bodyPr/>
          <a:lstStyle/>
          <a:p>
            <a:pPr eaLnBrk="1" hangingPunct="1"/>
            <a:endParaRPr lang="de-DE"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3850743" y="9430861"/>
            <a:ext cx="2946932" cy="497364"/>
          </a:xfrm>
          <a:prstGeom prst="rect">
            <a:avLst/>
          </a:prstGeom>
          <a:noFill/>
          <a:ln w="9525">
            <a:noFill/>
            <a:miter lim="800000"/>
            <a:headEnd/>
            <a:tailEnd/>
          </a:ln>
        </p:spPr>
        <p:txBody>
          <a:bodyPr lIns="91430" tIns="45715" rIns="91430" bIns="45715" anchor="b"/>
          <a:lstStyle/>
          <a:p>
            <a:pPr algn="r"/>
            <a:fld id="{556042DD-432C-435D-AADB-C052E8E4ADC9}" type="slidenum">
              <a:rPr lang="de-CH" sz="1200"/>
              <a:pPr algn="r"/>
              <a:t>13</a:t>
            </a:fld>
            <a:endParaRPr lang="de-CH" sz="1200" dirty="0"/>
          </a:p>
        </p:txBody>
      </p:sp>
      <p:sp>
        <p:nvSpPr>
          <p:cNvPr id="65539" name="Rectangle 2"/>
          <p:cNvSpPr>
            <a:spLocks noGrp="1" noRot="1" noChangeAspect="1" noChangeArrowheads="1" noTextEdit="1"/>
          </p:cNvSpPr>
          <p:nvPr>
            <p:ph type="sldImg"/>
          </p:nvPr>
        </p:nvSpPr>
        <p:spPr>
          <a:xfrm>
            <a:off x="917575" y="744538"/>
            <a:ext cx="4962525" cy="3722687"/>
          </a:xfrm>
          <a:solidFill>
            <a:srgbClr val="FFFFFF"/>
          </a:solidFill>
          <a:ln/>
        </p:spPr>
      </p:sp>
      <p:sp>
        <p:nvSpPr>
          <p:cNvPr id="65540" name="Rectangle 3"/>
          <p:cNvSpPr>
            <a:spLocks noGrp="1" noChangeArrowheads="1"/>
          </p:cNvSpPr>
          <p:nvPr>
            <p:ph type="body" idx="1"/>
          </p:nvPr>
        </p:nvSpPr>
        <p:spPr>
          <a:xfrm>
            <a:off x="906993" y="4714636"/>
            <a:ext cx="4983689" cy="4468337"/>
          </a:xfrm>
          <a:solidFill>
            <a:srgbClr val="FFFFFF"/>
          </a:solidFill>
          <a:ln>
            <a:solidFill>
              <a:srgbClr val="000000"/>
            </a:solidFill>
          </a:ln>
        </p:spPr>
        <p:txBody>
          <a:bodyPr/>
          <a:lstStyle/>
          <a:p>
            <a:pPr eaLnBrk="1" hangingPunct="1"/>
            <a:endParaRPr lang="de-DE" sz="1100"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8946B4DD-3A8B-4CD2-B73A-B9FE147CC5E0}" type="slidenum">
              <a:rPr lang="de-CH" smtClean="0"/>
              <a:pPr/>
              <a:t>14</a:t>
            </a:fld>
            <a:endParaRPr lang="de-CH" smtClean="0"/>
          </a:p>
        </p:txBody>
      </p:sp>
      <p:sp>
        <p:nvSpPr>
          <p:cNvPr id="56323" name="Rectangle 2"/>
          <p:cNvSpPr>
            <a:spLocks noGrp="1" noRot="1" noChangeAspect="1" noChangeArrowheads="1" noTextEdit="1"/>
          </p:cNvSpPr>
          <p:nvPr>
            <p:ph type="sldImg"/>
          </p:nvPr>
        </p:nvSpPr>
        <p:spPr>
          <a:xfrm>
            <a:off x="917575" y="744538"/>
            <a:ext cx="4962525" cy="3722687"/>
          </a:xfrm>
          <a:solidFill>
            <a:srgbClr val="FFFFFF"/>
          </a:solidFill>
          <a:ln/>
        </p:spPr>
      </p:sp>
      <p:sp>
        <p:nvSpPr>
          <p:cNvPr id="56324" name="Rectangle 3"/>
          <p:cNvSpPr>
            <a:spLocks noGrp="1" noChangeArrowheads="1"/>
          </p:cNvSpPr>
          <p:nvPr>
            <p:ph type="body" idx="1"/>
          </p:nvPr>
        </p:nvSpPr>
        <p:spPr>
          <a:xfrm>
            <a:off x="906463" y="4714875"/>
            <a:ext cx="4984750" cy="4468813"/>
          </a:xfrm>
          <a:solidFill>
            <a:srgbClr val="FFFFFF"/>
          </a:solidFill>
          <a:ln>
            <a:solidFill>
              <a:srgbClr val="000000"/>
            </a:solidFill>
          </a:ln>
        </p:spPr>
        <p:txBody>
          <a:bodyPr/>
          <a:lstStyle/>
          <a:p>
            <a:pPr eaLnBrk="1" hangingPunct="1"/>
            <a:endParaRPr lang="de-DE" baseline="0" dirty="0" smtClean="0"/>
          </a:p>
          <a:p>
            <a:pPr eaLnBrk="1" hangingPunct="1"/>
            <a:endParaRPr lang="de-DE" baseline="0"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8946B4DD-3A8B-4CD2-B73A-B9FE147CC5E0}" type="slidenum">
              <a:rPr lang="de-CH" smtClean="0"/>
              <a:pPr/>
              <a:t>15</a:t>
            </a:fld>
            <a:endParaRPr lang="de-CH" smtClean="0"/>
          </a:p>
        </p:txBody>
      </p:sp>
      <p:sp>
        <p:nvSpPr>
          <p:cNvPr id="56323" name="Rectangle 2"/>
          <p:cNvSpPr>
            <a:spLocks noGrp="1" noRot="1" noChangeAspect="1" noChangeArrowheads="1" noTextEdit="1"/>
          </p:cNvSpPr>
          <p:nvPr>
            <p:ph type="sldImg"/>
          </p:nvPr>
        </p:nvSpPr>
        <p:spPr>
          <a:xfrm>
            <a:off x="917575" y="744538"/>
            <a:ext cx="4962525" cy="3722687"/>
          </a:xfrm>
          <a:solidFill>
            <a:srgbClr val="FFFFFF"/>
          </a:solidFill>
          <a:ln/>
        </p:spPr>
      </p:sp>
      <p:sp>
        <p:nvSpPr>
          <p:cNvPr id="56324" name="Rectangle 3"/>
          <p:cNvSpPr>
            <a:spLocks noGrp="1" noChangeArrowheads="1"/>
          </p:cNvSpPr>
          <p:nvPr>
            <p:ph type="body" idx="1"/>
          </p:nvPr>
        </p:nvSpPr>
        <p:spPr>
          <a:xfrm>
            <a:off x="906463" y="4714875"/>
            <a:ext cx="4984750" cy="4468813"/>
          </a:xfrm>
          <a:solidFill>
            <a:srgbClr val="FFFFFF"/>
          </a:solidFill>
          <a:ln>
            <a:solidFill>
              <a:srgbClr val="000000"/>
            </a:solidFill>
          </a:ln>
        </p:spPr>
        <p:txBody>
          <a:bodyPr/>
          <a:lstStyle/>
          <a:p>
            <a:pPr eaLnBrk="1" hangingPunct="1"/>
            <a:endParaRPr lang="de-DE" dirty="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8946B4DD-3A8B-4CD2-B73A-B9FE147CC5E0}" type="slidenum">
              <a:rPr lang="de-CH" smtClean="0"/>
              <a:pPr/>
              <a:t>16</a:t>
            </a:fld>
            <a:endParaRPr lang="de-CH" smtClean="0"/>
          </a:p>
        </p:txBody>
      </p:sp>
      <p:sp>
        <p:nvSpPr>
          <p:cNvPr id="56323" name="Rectangle 2"/>
          <p:cNvSpPr>
            <a:spLocks noGrp="1" noRot="1" noChangeAspect="1" noChangeArrowheads="1" noTextEdit="1"/>
          </p:cNvSpPr>
          <p:nvPr>
            <p:ph type="sldImg"/>
          </p:nvPr>
        </p:nvSpPr>
        <p:spPr>
          <a:xfrm>
            <a:off x="917575" y="744538"/>
            <a:ext cx="4962525" cy="3722687"/>
          </a:xfrm>
          <a:solidFill>
            <a:srgbClr val="FFFFFF"/>
          </a:solidFill>
          <a:ln/>
        </p:spPr>
      </p:sp>
      <p:sp>
        <p:nvSpPr>
          <p:cNvPr id="56324" name="Rectangle 3"/>
          <p:cNvSpPr>
            <a:spLocks noGrp="1" noChangeArrowheads="1"/>
          </p:cNvSpPr>
          <p:nvPr>
            <p:ph type="body" idx="1"/>
          </p:nvPr>
        </p:nvSpPr>
        <p:spPr>
          <a:xfrm>
            <a:off x="906463" y="4714875"/>
            <a:ext cx="4984750" cy="4468813"/>
          </a:xfrm>
          <a:solidFill>
            <a:srgbClr val="FFFFFF"/>
          </a:solidFill>
          <a:ln>
            <a:solidFill>
              <a:srgbClr val="000000"/>
            </a:solidFill>
          </a:ln>
        </p:spPr>
        <p:txBody>
          <a:bodyPr/>
          <a:lstStyle/>
          <a:p>
            <a:pPr eaLnBrk="1" hangingPunct="1"/>
            <a:endParaRPr lang="de-DE" baseline="0" dirty="0" smtClean="0"/>
          </a:p>
          <a:p>
            <a:pPr eaLnBrk="1" hangingPunct="1"/>
            <a:endParaRPr lang="de-DE"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fontScale="92500"/>
          </a:bodyPr>
          <a:lstStyle/>
          <a:p>
            <a:pPr marL="228600" indent="-228600">
              <a:buAutoNum type="arabicPeriod"/>
            </a:pPr>
            <a:endParaRPr lang="de-CH" dirty="0"/>
          </a:p>
        </p:txBody>
      </p:sp>
      <p:sp>
        <p:nvSpPr>
          <p:cNvPr id="4" name="Foliennummernplatzhalter 3"/>
          <p:cNvSpPr>
            <a:spLocks noGrp="1"/>
          </p:cNvSpPr>
          <p:nvPr>
            <p:ph type="sldNum" sz="quarter" idx="10"/>
          </p:nvPr>
        </p:nvSpPr>
        <p:spPr/>
        <p:txBody>
          <a:bodyPr/>
          <a:lstStyle/>
          <a:p>
            <a:pPr>
              <a:defRPr/>
            </a:pPr>
            <a:fld id="{9866B45D-CC4D-4F33-9F82-DFC4B443720C}" type="slidenum">
              <a:rPr lang="de-CH" smtClean="0"/>
              <a:pPr>
                <a:defRPr/>
              </a:pPr>
              <a:t>17</a:t>
            </a:fld>
            <a:endParaRPr lang="de-CH"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ChangeArrowheads="1" noTextEdit="1"/>
          </p:cNvSpPr>
          <p:nvPr>
            <p:ph type="sldImg"/>
          </p:nvPr>
        </p:nvSpPr>
        <p:spPr>
          <a:ln/>
        </p:spPr>
      </p:sp>
      <p:sp>
        <p:nvSpPr>
          <p:cNvPr id="71683" name="Rectangle 3"/>
          <p:cNvSpPr>
            <a:spLocks noGrp="1" noChangeArrowheads="1"/>
          </p:cNvSpPr>
          <p:nvPr>
            <p:ph type="body" idx="1"/>
          </p:nvPr>
        </p:nvSpPr>
        <p:spPr>
          <a:noFill/>
          <a:ln/>
        </p:spPr>
        <p:txBody>
          <a:bodyPr/>
          <a:lstStyle/>
          <a:p>
            <a:pPr marL="228600" indent="-228600">
              <a:buFontTx/>
              <a:buNone/>
            </a:pPr>
            <a:endParaRPr lang="de-CH" dirty="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CH" dirty="0"/>
          </a:p>
        </p:txBody>
      </p:sp>
      <p:sp>
        <p:nvSpPr>
          <p:cNvPr id="4" name="Foliennummernplatzhalter 3"/>
          <p:cNvSpPr>
            <a:spLocks noGrp="1"/>
          </p:cNvSpPr>
          <p:nvPr>
            <p:ph type="sldNum" sz="quarter" idx="10"/>
          </p:nvPr>
        </p:nvSpPr>
        <p:spPr/>
        <p:txBody>
          <a:bodyPr/>
          <a:lstStyle/>
          <a:p>
            <a:pPr>
              <a:defRPr/>
            </a:pPr>
            <a:fld id="{2BDF8BA0-E85C-4F47-B231-D967FD2D1666}" type="slidenum">
              <a:rPr lang="de-CH" smtClean="0"/>
              <a:pPr>
                <a:defRPr/>
              </a:pPr>
              <a:t>19</a:t>
            </a:fld>
            <a:endParaRPr lang="de-CH"/>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lnSpcReduction="10000"/>
          </a:bodyPr>
          <a:lstStyle/>
          <a:p>
            <a:pPr marL="0" marR="0" indent="0" algn="l" defTabSz="914400" rtl="0" eaLnBrk="1" fontAlgn="base" latinLnBrk="0" hangingPunct="1">
              <a:lnSpc>
                <a:spcPct val="100000"/>
              </a:lnSpc>
              <a:spcBef>
                <a:spcPct val="0"/>
              </a:spcBef>
              <a:spcAft>
                <a:spcPts val="1800"/>
              </a:spcAft>
              <a:buClrTx/>
              <a:buSzTx/>
              <a:buFontTx/>
              <a:buNone/>
              <a:tabLst/>
              <a:defRPr/>
            </a:pPr>
            <a:endParaRPr lang="de-CH" sz="1200" kern="1200" dirty="0" smtClean="0">
              <a:solidFill>
                <a:schemeClr val="tx1"/>
              </a:solidFill>
              <a:latin typeface="Times" pitchFamily="18" charset="0"/>
              <a:ea typeface="+mn-ea"/>
              <a:cs typeface="+mn-cs"/>
            </a:endParaRPr>
          </a:p>
          <a:p>
            <a:endParaRPr lang="de-CH" dirty="0"/>
          </a:p>
        </p:txBody>
      </p:sp>
      <p:sp>
        <p:nvSpPr>
          <p:cNvPr id="4" name="Foliennummernplatzhalter 3"/>
          <p:cNvSpPr>
            <a:spLocks noGrp="1"/>
          </p:cNvSpPr>
          <p:nvPr>
            <p:ph type="sldNum" sz="quarter" idx="10"/>
          </p:nvPr>
        </p:nvSpPr>
        <p:spPr/>
        <p:txBody>
          <a:bodyPr/>
          <a:lstStyle/>
          <a:p>
            <a:pPr>
              <a:defRPr/>
            </a:pPr>
            <a:fld id="{2BDF8BA0-E85C-4F47-B231-D967FD2D1666}" type="slidenum">
              <a:rPr lang="de-CH" smtClean="0"/>
              <a:pPr>
                <a:defRPr/>
              </a:pPr>
              <a:t>20</a:t>
            </a:fld>
            <a:endParaRPr lang="de-CH"/>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ChangeArrowheads="1" noTextEdit="1"/>
          </p:cNvSpPr>
          <p:nvPr>
            <p:ph type="sldImg"/>
          </p:nvPr>
        </p:nvSpPr>
        <p:spPr>
          <a:ln/>
        </p:spPr>
      </p:sp>
      <p:sp>
        <p:nvSpPr>
          <p:cNvPr id="71683" name="Rectangle 3"/>
          <p:cNvSpPr>
            <a:spLocks noGrp="1" noChangeArrowheads="1"/>
          </p:cNvSpPr>
          <p:nvPr>
            <p:ph type="body" idx="1"/>
          </p:nvPr>
        </p:nvSpPr>
        <p:spPr>
          <a:noFill/>
          <a:ln/>
        </p:spPr>
        <p:txBody>
          <a:bodyPr/>
          <a:lstStyle/>
          <a:p>
            <a:pPr marL="228600" indent="-228600">
              <a:buFontTx/>
              <a:buNone/>
            </a:pPr>
            <a:endParaRPr lang="de-CH" baseline="0" dirty="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ChangeArrowheads="1" noTextEdit="1"/>
          </p:cNvSpPr>
          <p:nvPr>
            <p:ph type="sldImg"/>
          </p:nvPr>
        </p:nvSpPr>
        <p:spPr>
          <a:ln/>
        </p:spPr>
      </p:sp>
      <p:sp>
        <p:nvSpPr>
          <p:cNvPr id="71683" name="Rectangle 3"/>
          <p:cNvSpPr>
            <a:spLocks noGrp="1" noChangeArrowheads="1"/>
          </p:cNvSpPr>
          <p:nvPr>
            <p:ph type="body" idx="1"/>
          </p:nvPr>
        </p:nvSpPr>
        <p:spPr>
          <a:noFill/>
          <a:ln/>
        </p:spPr>
        <p:txBody>
          <a:bodyPr/>
          <a:lstStyle/>
          <a:p>
            <a:pPr marL="228600" indent="-228600">
              <a:buFontTx/>
              <a:buNone/>
            </a:pPr>
            <a:endParaRPr lang="de-CH" dirty="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D9800D48-0D1F-412B-BB55-E22F137B3441}" type="slidenum">
              <a:rPr lang="de-CH" smtClean="0"/>
              <a:pPr/>
              <a:t>23</a:t>
            </a:fld>
            <a:endParaRPr lang="de-CH" smtClean="0"/>
          </a:p>
        </p:txBody>
      </p:sp>
      <p:sp>
        <p:nvSpPr>
          <p:cNvPr id="58371" name="Rectangle 2"/>
          <p:cNvSpPr>
            <a:spLocks noGrp="1" noRot="1" noChangeAspect="1" noChangeArrowheads="1" noTextEdit="1"/>
          </p:cNvSpPr>
          <p:nvPr>
            <p:ph type="sldImg"/>
          </p:nvPr>
        </p:nvSpPr>
        <p:spPr>
          <a:xfrm>
            <a:off x="917575" y="744538"/>
            <a:ext cx="4962525" cy="3722687"/>
          </a:xfrm>
          <a:solidFill>
            <a:srgbClr val="FFFFFF"/>
          </a:solidFill>
          <a:ln/>
        </p:spPr>
      </p:sp>
      <p:sp>
        <p:nvSpPr>
          <p:cNvPr id="58372" name="Rectangle 3"/>
          <p:cNvSpPr>
            <a:spLocks noGrp="1" noChangeArrowheads="1"/>
          </p:cNvSpPr>
          <p:nvPr>
            <p:ph type="body" idx="1"/>
          </p:nvPr>
        </p:nvSpPr>
        <p:spPr>
          <a:xfrm>
            <a:off x="906463" y="4714875"/>
            <a:ext cx="4984750" cy="4468813"/>
          </a:xfrm>
          <a:solidFill>
            <a:srgbClr val="FFFFFF"/>
          </a:solidFill>
          <a:ln>
            <a:solidFill>
              <a:srgbClr val="000000"/>
            </a:solidFill>
          </a:ln>
        </p:spPr>
        <p:txBody>
          <a:bodyPr/>
          <a:lstStyle/>
          <a:p>
            <a:pPr eaLnBrk="1" hangingPunct="1"/>
            <a:endParaRPr lang="de-DE" dirty="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D9800D48-0D1F-412B-BB55-E22F137B3441}" type="slidenum">
              <a:rPr lang="de-CH" smtClean="0"/>
              <a:pPr/>
              <a:t>24</a:t>
            </a:fld>
            <a:endParaRPr lang="de-CH" smtClean="0"/>
          </a:p>
        </p:txBody>
      </p:sp>
      <p:sp>
        <p:nvSpPr>
          <p:cNvPr id="58371" name="Rectangle 2"/>
          <p:cNvSpPr>
            <a:spLocks noGrp="1" noRot="1" noChangeAspect="1" noChangeArrowheads="1" noTextEdit="1"/>
          </p:cNvSpPr>
          <p:nvPr>
            <p:ph type="sldImg"/>
          </p:nvPr>
        </p:nvSpPr>
        <p:spPr>
          <a:xfrm>
            <a:off x="917575" y="744538"/>
            <a:ext cx="4962525" cy="3722687"/>
          </a:xfrm>
          <a:solidFill>
            <a:srgbClr val="FFFFFF"/>
          </a:solidFill>
          <a:ln/>
        </p:spPr>
      </p:sp>
      <p:sp>
        <p:nvSpPr>
          <p:cNvPr id="58372" name="Rectangle 3"/>
          <p:cNvSpPr>
            <a:spLocks noGrp="1" noChangeArrowheads="1"/>
          </p:cNvSpPr>
          <p:nvPr>
            <p:ph type="body" idx="1"/>
          </p:nvPr>
        </p:nvSpPr>
        <p:spPr>
          <a:xfrm>
            <a:off x="906463" y="4714875"/>
            <a:ext cx="4984750" cy="4468813"/>
          </a:xfrm>
          <a:solidFill>
            <a:srgbClr val="FFFFFF"/>
          </a:solidFill>
          <a:ln>
            <a:solidFill>
              <a:srgbClr val="000000"/>
            </a:solidFill>
          </a:ln>
        </p:spPr>
        <p:txBody>
          <a:bodyPr/>
          <a:lstStyle/>
          <a:p>
            <a:pPr eaLnBrk="1" hangingPunct="1"/>
            <a:endParaRPr lang="de-CH" baseline="0" dirty="0"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4" name="Text Box 32"/>
          <p:cNvSpPr txBox="1">
            <a:spLocks noChangeArrowheads="1"/>
          </p:cNvSpPr>
          <p:nvPr/>
        </p:nvSpPr>
        <p:spPr bwMode="auto">
          <a:xfrm>
            <a:off x="4572000" y="387350"/>
            <a:ext cx="2808288" cy="257175"/>
          </a:xfrm>
          <a:prstGeom prst="rect">
            <a:avLst/>
          </a:prstGeom>
          <a:noFill/>
          <a:ln w="9525">
            <a:noFill/>
            <a:miter lim="800000"/>
            <a:headEnd/>
            <a:tailEnd/>
          </a:ln>
          <a:effectLst/>
        </p:spPr>
        <p:txBody>
          <a:bodyPr lIns="0" tIns="0" rIns="0" bIns="0">
            <a:spAutoFit/>
          </a:bodyPr>
          <a:lstStyle/>
          <a:p>
            <a:pPr algn="l">
              <a:lnSpc>
                <a:spcPct val="105000"/>
              </a:lnSpc>
              <a:spcBef>
                <a:spcPct val="50000"/>
              </a:spcBef>
              <a:defRPr/>
            </a:pPr>
            <a:r>
              <a:rPr lang="de-CH" sz="800">
                <a:latin typeface="Arial" charset="0"/>
              </a:rPr>
              <a:t> Eidgenössisches Finanzdepartement EFD</a:t>
            </a:r>
            <a:br>
              <a:rPr lang="de-CH" sz="800">
                <a:latin typeface="Arial" charset="0"/>
              </a:rPr>
            </a:br>
            <a:r>
              <a:rPr lang="de-CH" sz="800">
                <a:latin typeface="Arial" charset="0"/>
              </a:rPr>
              <a:t> </a:t>
            </a:r>
            <a:r>
              <a:rPr lang="de-CH" sz="800" b="1">
                <a:latin typeface="Arial" charset="0"/>
              </a:rPr>
              <a:t>Staatssekretariat für internationale Finanzfragen SIF	</a:t>
            </a:r>
          </a:p>
        </p:txBody>
      </p:sp>
      <p:pic>
        <p:nvPicPr>
          <p:cNvPr id="5" name="Picture 37" descr="Logo_CMYK_pos"/>
          <p:cNvPicPr>
            <a:picLocks noChangeAspect="1" noChangeArrowheads="1"/>
          </p:cNvPicPr>
          <p:nvPr/>
        </p:nvPicPr>
        <p:blipFill>
          <a:blip r:embed="rId2" cstate="print"/>
          <a:srcRect/>
          <a:stretch>
            <a:fillRect/>
          </a:stretch>
        </p:blipFill>
        <p:spPr bwMode="auto">
          <a:xfrm>
            <a:off x="927100" y="387350"/>
            <a:ext cx="1997075" cy="508000"/>
          </a:xfrm>
          <a:prstGeom prst="rect">
            <a:avLst/>
          </a:prstGeom>
          <a:noFill/>
          <a:ln w="9525">
            <a:noFill/>
            <a:miter lim="800000"/>
            <a:headEnd/>
            <a:tailEnd/>
          </a:ln>
        </p:spPr>
      </p:pic>
      <p:sp>
        <p:nvSpPr>
          <p:cNvPr id="23554" name="Rectangle 2"/>
          <p:cNvSpPr>
            <a:spLocks noGrp="1" noChangeArrowheads="1"/>
          </p:cNvSpPr>
          <p:nvPr>
            <p:ph type="ctrTitle"/>
          </p:nvPr>
        </p:nvSpPr>
        <p:spPr>
          <a:xfrm>
            <a:off x="1296988" y="2320925"/>
            <a:ext cx="7429500" cy="2773363"/>
          </a:xfrm>
        </p:spPr>
        <p:txBody>
          <a:bodyPr/>
          <a:lstStyle>
            <a:lvl1pPr>
              <a:defRPr sz="5200"/>
            </a:lvl1pPr>
          </a:lstStyle>
          <a:p>
            <a:r>
              <a:rPr lang="en-GB"/>
              <a:t>Hier steht der Name der Präsentation geschrieben</a:t>
            </a:r>
          </a:p>
        </p:txBody>
      </p:sp>
      <p:sp>
        <p:nvSpPr>
          <p:cNvPr id="23555" name="Rectangle 3"/>
          <p:cNvSpPr>
            <a:spLocks noGrp="1" noChangeArrowheads="1"/>
          </p:cNvSpPr>
          <p:nvPr>
            <p:ph type="subTitle" idx="1"/>
          </p:nvPr>
        </p:nvSpPr>
        <p:spPr>
          <a:xfrm>
            <a:off x="1285875" y="5299075"/>
            <a:ext cx="7429500" cy="1055688"/>
          </a:xfrm>
        </p:spPr>
        <p:txBody>
          <a:bodyPr/>
          <a:lstStyle>
            <a:lvl1pPr marL="0" indent="0">
              <a:buFontTx/>
              <a:buNone/>
              <a:defRPr sz="3200"/>
            </a:lvl1pPr>
          </a:lstStyle>
          <a:p>
            <a:r>
              <a:rPr lang="en-GB"/>
              <a:t>Datum der Präsentation</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45"/>
          <p:cNvSpPr>
            <a:spLocks noGrp="1" noChangeArrowheads="1"/>
          </p:cNvSpPr>
          <p:nvPr>
            <p:ph type="ftr" sz="quarter" idx="10"/>
          </p:nvPr>
        </p:nvSpPr>
        <p:spPr>
          <a:ln/>
        </p:spPr>
        <p:txBody>
          <a:bodyPr/>
          <a:lstStyle>
            <a:lvl1pPr>
              <a:defRPr/>
            </a:lvl1pPr>
          </a:lstStyle>
          <a:p>
            <a:pPr>
              <a:defRPr/>
            </a:pPr>
            <a:endParaRPr lang="de-C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lstStyle>
            <a:lvl1pPr algn="l">
              <a:defRPr sz="4000" b="1" cap="all"/>
            </a:lvl1pPr>
          </a:lstStyle>
          <a:p>
            <a:r>
              <a:rPr lang="de-DE" smtClean="0"/>
              <a:t>Titelmasterformat durch Klicken bearbeiten</a:t>
            </a:r>
            <a:endParaRPr lang="de-DE"/>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Textmasterformate durch Klicken bearbeiten</a:t>
            </a:r>
          </a:p>
        </p:txBody>
      </p:sp>
      <p:sp>
        <p:nvSpPr>
          <p:cNvPr id="4" name="Rectangle 45"/>
          <p:cNvSpPr>
            <a:spLocks noGrp="1" noChangeArrowheads="1"/>
          </p:cNvSpPr>
          <p:nvPr>
            <p:ph type="ftr" sz="quarter" idx="10"/>
          </p:nvPr>
        </p:nvSpPr>
        <p:spPr>
          <a:ln/>
        </p:spPr>
        <p:txBody>
          <a:bodyPr/>
          <a:lstStyle>
            <a:lvl1pPr>
              <a:defRPr/>
            </a:lvl1pPr>
          </a:lstStyle>
          <a:p>
            <a:pPr>
              <a:defRPr/>
            </a:pPr>
            <a:endParaRPr lang="de-C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1285875" y="1449388"/>
            <a:ext cx="3659188" cy="4778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5097463" y="1449388"/>
            <a:ext cx="3660775" cy="4778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Rectangle 45"/>
          <p:cNvSpPr>
            <a:spLocks noGrp="1" noChangeArrowheads="1"/>
          </p:cNvSpPr>
          <p:nvPr>
            <p:ph type="ftr" sz="quarter" idx="10"/>
          </p:nvPr>
        </p:nvSpPr>
        <p:spPr>
          <a:ln/>
        </p:spPr>
        <p:txBody>
          <a:bodyPr/>
          <a:lstStyle>
            <a:lvl1pPr>
              <a:defRPr/>
            </a:lvl1pPr>
          </a:lstStyle>
          <a:p>
            <a:pPr>
              <a:defRPr/>
            </a:pPr>
            <a:endParaRPr lang="de-C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7" name="Rectangle 45"/>
          <p:cNvSpPr>
            <a:spLocks noGrp="1" noChangeArrowheads="1"/>
          </p:cNvSpPr>
          <p:nvPr>
            <p:ph type="ftr" sz="quarter" idx="10"/>
          </p:nvPr>
        </p:nvSpPr>
        <p:spPr>
          <a:ln/>
        </p:spPr>
        <p:txBody>
          <a:bodyPr/>
          <a:lstStyle>
            <a:lvl1pPr>
              <a:defRPr/>
            </a:lvl1pPr>
          </a:lstStyle>
          <a:p>
            <a:pPr>
              <a:defRPr/>
            </a:pPr>
            <a:endParaRPr lang="de-C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Rectangle 45"/>
          <p:cNvSpPr>
            <a:spLocks noGrp="1" noChangeArrowheads="1"/>
          </p:cNvSpPr>
          <p:nvPr>
            <p:ph type="ftr" sz="quarter" idx="10"/>
          </p:nvPr>
        </p:nvSpPr>
        <p:spPr>
          <a:ln/>
        </p:spPr>
        <p:txBody>
          <a:bodyPr/>
          <a:lstStyle>
            <a:lvl1pPr>
              <a:defRPr/>
            </a:lvl1pPr>
          </a:lstStyle>
          <a:p>
            <a:pPr>
              <a:defRPr/>
            </a:pPr>
            <a:endParaRPr lang="de-C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45"/>
          <p:cNvSpPr>
            <a:spLocks noGrp="1" noChangeArrowheads="1"/>
          </p:cNvSpPr>
          <p:nvPr>
            <p:ph type="ftr" sz="quarter" idx="10"/>
          </p:nvPr>
        </p:nvSpPr>
        <p:spPr>
          <a:ln/>
        </p:spPr>
        <p:txBody>
          <a:bodyPr/>
          <a:lstStyle>
            <a:lvl1pPr>
              <a:defRPr/>
            </a:lvl1pPr>
          </a:lstStyle>
          <a:p>
            <a:pPr>
              <a:defRPr/>
            </a:pPr>
            <a:endParaRPr lang="de-C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smtClean="0"/>
              <a:t>Titelmasterformat durch Klicken bearbeiten</a:t>
            </a:r>
            <a:endParaRPr lang="de-DE"/>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45"/>
          <p:cNvSpPr>
            <a:spLocks noGrp="1" noChangeArrowheads="1"/>
          </p:cNvSpPr>
          <p:nvPr>
            <p:ph type="ftr" sz="quarter" idx="10"/>
          </p:nvPr>
        </p:nvSpPr>
        <p:spPr>
          <a:ln/>
        </p:spPr>
        <p:txBody>
          <a:bodyPr/>
          <a:lstStyle>
            <a:lvl1pPr>
              <a:defRPr/>
            </a:lvl1pPr>
          </a:lstStyle>
          <a:p>
            <a:pPr>
              <a:defRPr/>
            </a:pPr>
            <a:endParaRPr lang="de-C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smtClean="0"/>
              <a:t>Titelmasterformat durch Klicken bearbeiten</a:t>
            </a:r>
            <a:endParaRPr lang="de-DE"/>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smtClean="0"/>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45"/>
          <p:cNvSpPr>
            <a:spLocks noGrp="1" noChangeArrowheads="1"/>
          </p:cNvSpPr>
          <p:nvPr>
            <p:ph type="ftr" sz="quarter" idx="10"/>
          </p:nvPr>
        </p:nvSpPr>
        <p:spPr>
          <a:ln/>
        </p:spPr>
        <p:txBody>
          <a:bodyPr/>
          <a:lstStyle>
            <a:lvl1pPr>
              <a:defRPr/>
            </a:lvl1pPr>
          </a:lstStyle>
          <a:p>
            <a:pPr>
              <a:defRPr/>
            </a:pPr>
            <a:endParaRPr lang="de-C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45"/>
          <p:cNvSpPr>
            <a:spLocks noGrp="1" noChangeArrowheads="1"/>
          </p:cNvSpPr>
          <p:nvPr>
            <p:ph type="ftr" sz="quarter" idx="10"/>
          </p:nvPr>
        </p:nvSpPr>
        <p:spPr>
          <a:ln/>
        </p:spPr>
        <p:txBody>
          <a:bodyPr/>
          <a:lstStyle>
            <a:lvl1pPr>
              <a:defRPr/>
            </a:lvl1pPr>
          </a:lstStyle>
          <a:p>
            <a:pPr>
              <a:defRPr/>
            </a:pPr>
            <a:endParaRPr lang="de-C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891338" y="323850"/>
            <a:ext cx="1866900" cy="5903913"/>
          </a:xfr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1285875" y="323850"/>
            <a:ext cx="5453063" cy="5903913"/>
          </a:xfrm>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45"/>
          <p:cNvSpPr>
            <a:spLocks noGrp="1" noChangeArrowheads="1"/>
          </p:cNvSpPr>
          <p:nvPr>
            <p:ph type="ftr" sz="quarter" idx="10"/>
          </p:nvPr>
        </p:nvSpPr>
        <p:spPr>
          <a:ln/>
        </p:spPr>
        <p:txBody>
          <a:bodyPr/>
          <a:lstStyle>
            <a:lvl1pPr>
              <a:defRPr/>
            </a:lvl1pPr>
          </a:lstStyle>
          <a:p>
            <a:pPr>
              <a:defRPr/>
            </a:pPr>
            <a:endParaRPr lang="de-C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el, Text und Inhalt">
    <p:spTree>
      <p:nvGrpSpPr>
        <p:cNvPr id="1" name=""/>
        <p:cNvGrpSpPr/>
        <p:nvPr/>
      </p:nvGrpSpPr>
      <p:grpSpPr>
        <a:xfrm>
          <a:off x="0" y="0"/>
          <a:ext cx="0" cy="0"/>
          <a:chOff x="0" y="0"/>
          <a:chExt cx="0" cy="0"/>
        </a:xfrm>
      </p:grpSpPr>
      <p:sp>
        <p:nvSpPr>
          <p:cNvPr id="2" name="Titel 1"/>
          <p:cNvSpPr>
            <a:spLocks noGrp="1"/>
          </p:cNvSpPr>
          <p:nvPr>
            <p:ph type="title"/>
          </p:nvPr>
        </p:nvSpPr>
        <p:spPr>
          <a:xfrm>
            <a:off x="1296988" y="323850"/>
            <a:ext cx="7461250" cy="989013"/>
          </a:xfrm>
        </p:spPr>
        <p:txBody>
          <a:bodyPr/>
          <a:lstStyle/>
          <a:p>
            <a:r>
              <a:rPr lang="de-DE" smtClean="0"/>
              <a:t>Titelmasterformat durch Klicken bearbeiten</a:t>
            </a:r>
            <a:endParaRPr lang="de-DE"/>
          </a:p>
        </p:txBody>
      </p:sp>
      <p:sp>
        <p:nvSpPr>
          <p:cNvPr id="3" name="Textplatzhalter 2"/>
          <p:cNvSpPr>
            <a:spLocks noGrp="1"/>
          </p:cNvSpPr>
          <p:nvPr>
            <p:ph type="body" sz="half" idx="1"/>
          </p:nvPr>
        </p:nvSpPr>
        <p:spPr>
          <a:xfrm>
            <a:off x="1285875" y="1449388"/>
            <a:ext cx="3659188" cy="4778375"/>
          </a:xfrm>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5097463" y="1449388"/>
            <a:ext cx="3660775" cy="4778375"/>
          </a:xfrm>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Rectangle 45"/>
          <p:cNvSpPr>
            <a:spLocks noGrp="1" noChangeArrowheads="1"/>
          </p:cNvSpPr>
          <p:nvPr>
            <p:ph type="ftr" sz="quarter" idx="10"/>
          </p:nvPr>
        </p:nvSpPr>
        <p:spPr>
          <a:ln/>
        </p:spPr>
        <p:txBody>
          <a:bodyPr/>
          <a:lstStyle>
            <a:lvl1pPr>
              <a:defRPr/>
            </a:lvl1pPr>
          </a:lstStyle>
          <a:p>
            <a:pPr>
              <a:defRPr/>
            </a:pPr>
            <a:endParaRPr lang="de-CH"/>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dgm" preserve="1">
  <p:cSld name="Titel und Diagramm oder Organigramm">
    <p:spTree>
      <p:nvGrpSpPr>
        <p:cNvPr id="1" name=""/>
        <p:cNvGrpSpPr/>
        <p:nvPr/>
      </p:nvGrpSpPr>
      <p:grpSpPr>
        <a:xfrm>
          <a:off x="0" y="0"/>
          <a:ext cx="0" cy="0"/>
          <a:chOff x="0" y="0"/>
          <a:chExt cx="0" cy="0"/>
        </a:xfrm>
      </p:grpSpPr>
      <p:sp>
        <p:nvSpPr>
          <p:cNvPr id="2" name="Titel 1"/>
          <p:cNvSpPr>
            <a:spLocks noGrp="1"/>
          </p:cNvSpPr>
          <p:nvPr>
            <p:ph type="title"/>
          </p:nvPr>
        </p:nvSpPr>
        <p:spPr>
          <a:xfrm>
            <a:off x="1296988" y="323850"/>
            <a:ext cx="7461250" cy="989013"/>
          </a:xfrm>
        </p:spPr>
        <p:txBody>
          <a:bodyPr/>
          <a:lstStyle/>
          <a:p>
            <a:r>
              <a:rPr lang="de-DE" smtClean="0"/>
              <a:t>Titelmasterformat durch Klicken bearbeiten</a:t>
            </a:r>
            <a:endParaRPr lang="de-DE"/>
          </a:p>
        </p:txBody>
      </p:sp>
      <p:sp>
        <p:nvSpPr>
          <p:cNvPr id="3" name="SmartArt-Platzhalter 2"/>
          <p:cNvSpPr>
            <a:spLocks noGrp="1"/>
          </p:cNvSpPr>
          <p:nvPr>
            <p:ph type="dgm" idx="1"/>
          </p:nvPr>
        </p:nvSpPr>
        <p:spPr>
          <a:xfrm>
            <a:off x="1285875" y="1449388"/>
            <a:ext cx="7472363" cy="4778375"/>
          </a:xfrm>
        </p:spPr>
        <p:txBody>
          <a:bodyPr/>
          <a:lstStyle/>
          <a:p>
            <a:pPr lvl="0"/>
            <a:endParaRPr lang="de-DE" noProof="0" smtClean="0"/>
          </a:p>
        </p:txBody>
      </p:sp>
      <p:sp>
        <p:nvSpPr>
          <p:cNvPr id="4" name="Rectangle 45"/>
          <p:cNvSpPr>
            <a:spLocks noGrp="1" noChangeArrowheads="1"/>
          </p:cNvSpPr>
          <p:nvPr>
            <p:ph type="ftr" sz="quarter" idx="10"/>
          </p:nvPr>
        </p:nvSpPr>
        <p:spPr>
          <a:ln/>
        </p:spPr>
        <p:txBody>
          <a:bodyPr/>
          <a:lstStyle>
            <a:lvl1pPr>
              <a:defRPr/>
            </a:lvl1pPr>
          </a:lstStyle>
          <a:p>
            <a:pPr>
              <a:defRPr/>
            </a:pPr>
            <a:endParaRPr lang="de-CH"/>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bl" preserve="1">
  <p:cSld name="Titel und Tabelle">
    <p:spTree>
      <p:nvGrpSpPr>
        <p:cNvPr id="1" name=""/>
        <p:cNvGrpSpPr/>
        <p:nvPr/>
      </p:nvGrpSpPr>
      <p:grpSpPr>
        <a:xfrm>
          <a:off x="0" y="0"/>
          <a:ext cx="0" cy="0"/>
          <a:chOff x="0" y="0"/>
          <a:chExt cx="0" cy="0"/>
        </a:xfrm>
      </p:grpSpPr>
      <p:sp>
        <p:nvSpPr>
          <p:cNvPr id="2" name="Titel 1"/>
          <p:cNvSpPr>
            <a:spLocks noGrp="1"/>
          </p:cNvSpPr>
          <p:nvPr>
            <p:ph type="title"/>
          </p:nvPr>
        </p:nvSpPr>
        <p:spPr>
          <a:xfrm>
            <a:off x="1296988" y="323850"/>
            <a:ext cx="7461250" cy="989013"/>
          </a:xfrm>
        </p:spPr>
        <p:txBody>
          <a:bodyPr/>
          <a:lstStyle/>
          <a:p>
            <a:r>
              <a:rPr lang="de-DE" smtClean="0"/>
              <a:t>Titelmasterformat durch Klicken bearbeiten</a:t>
            </a:r>
            <a:endParaRPr lang="de-DE"/>
          </a:p>
        </p:txBody>
      </p:sp>
      <p:sp>
        <p:nvSpPr>
          <p:cNvPr id="3" name="Tabellenplatzhalter 2"/>
          <p:cNvSpPr>
            <a:spLocks noGrp="1"/>
          </p:cNvSpPr>
          <p:nvPr>
            <p:ph type="tbl" idx="1"/>
          </p:nvPr>
        </p:nvSpPr>
        <p:spPr>
          <a:xfrm>
            <a:off x="1285875" y="1449388"/>
            <a:ext cx="7472363" cy="4778375"/>
          </a:xfrm>
        </p:spPr>
        <p:txBody>
          <a:bodyPr/>
          <a:lstStyle/>
          <a:p>
            <a:pPr lvl="0"/>
            <a:endParaRPr lang="de-DE" noProof="0" smtClean="0"/>
          </a:p>
        </p:txBody>
      </p:sp>
      <p:sp>
        <p:nvSpPr>
          <p:cNvPr id="4" name="Rectangle 45"/>
          <p:cNvSpPr>
            <a:spLocks noGrp="1" noChangeArrowheads="1"/>
          </p:cNvSpPr>
          <p:nvPr>
            <p:ph type="ftr" sz="quarter" idx="10"/>
          </p:nvPr>
        </p:nvSpPr>
        <p:spPr>
          <a:ln/>
        </p:spPr>
        <p:txBody>
          <a:bodyPr/>
          <a:lstStyle>
            <a:lvl1pPr>
              <a:defRPr/>
            </a:lvl1pPr>
          </a:lstStyle>
          <a:p>
            <a:pPr>
              <a:defRPr/>
            </a:pPr>
            <a:endParaRPr lang="de-CH"/>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el, Text und Inhalt">
    <p:spTree>
      <p:nvGrpSpPr>
        <p:cNvPr id="1" name=""/>
        <p:cNvGrpSpPr/>
        <p:nvPr/>
      </p:nvGrpSpPr>
      <p:grpSpPr>
        <a:xfrm>
          <a:off x="0" y="0"/>
          <a:ext cx="0" cy="0"/>
          <a:chOff x="0" y="0"/>
          <a:chExt cx="0" cy="0"/>
        </a:xfrm>
      </p:grpSpPr>
      <p:sp>
        <p:nvSpPr>
          <p:cNvPr id="3" name="Textplatzhalter 2"/>
          <p:cNvSpPr>
            <a:spLocks noGrp="1"/>
          </p:cNvSpPr>
          <p:nvPr>
            <p:ph type="body" sz="half" idx="1"/>
          </p:nvPr>
        </p:nvSpPr>
        <p:spPr>
          <a:xfrm>
            <a:off x="1285875" y="1449388"/>
            <a:ext cx="3659188" cy="4778375"/>
          </a:xfrm>
        </p:spPr>
        <p:txBody>
          <a:bodyPr/>
          <a:lstStyle/>
          <a:p>
            <a:pPr lvl="0"/>
            <a:r>
              <a:rPr lang="de-DE" dirty="0" smtClean="0"/>
              <a:t>Textmasterformate durch Klicken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CH" dirty="0"/>
          </a:p>
        </p:txBody>
      </p:sp>
      <p:sp>
        <p:nvSpPr>
          <p:cNvPr id="4" name="Inhaltsplatzhalter 3"/>
          <p:cNvSpPr>
            <a:spLocks noGrp="1"/>
          </p:cNvSpPr>
          <p:nvPr>
            <p:ph sz="half" idx="2"/>
          </p:nvPr>
        </p:nvSpPr>
        <p:spPr>
          <a:xfrm>
            <a:off x="5097463" y="1449388"/>
            <a:ext cx="3660775" cy="4778375"/>
          </a:xfrm>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
        <p:nvSpPr>
          <p:cNvPr id="5" name="Rectangle 45"/>
          <p:cNvSpPr>
            <a:spLocks noGrp="1" noChangeArrowheads="1"/>
          </p:cNvSpPr>
          <p:nvPr>
            <p:ph type="ftr" sz="quarter" idx="10"/>
          </p:nvPr>
        </p:nvSpPr>
        <p:spPr/>
        <p:txBody>
          <a:bodyPr/>
          <a:lstStyle>
            <a:lvl1pPr>
              <a:defRPr/>
            </a:lvl1pPr>
          </a:lstStyle>
          <a:p>
            <a:pPr>
              <a:defRPr/>
            </a:pPr>
            <a:r>
              <a:rPr lang="de-CH"/>
              <a:t>„Finanzmarktpolitik in schwierigen Zeiten“,  04.11.2010</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Titel, Text und Inhalt">
    <p:spTree>
      <p:nvGrpSpPr>
        <p:cNvPr id="1" name=""/>
        <p:cNvGrpSpPr/>
        <p:nvPr/>
      </p:nvGrpSpPr>
      <p:grpSpPr>
        <a:xfrm>
          <a:off x="0" y="0"/>
          <a:ext cx="0" cy="0"/>
          <a:chOff x="0" y="0"/>
          <a:chExt cx="0" cy="0"/>
        </a:xfrm>
      </p:grpSpPr>
      <p:sp>
        <p:nvSpPr>
          <p:cNvPr id="3" name="Textplatzhalter 2"/>
          <p:cNvSpPr>
            <a:spLocks noGrp="1"/>
          </p:cNvSpPr>
          <p:nvPr>
            <p:ph type="body" sz="half" idx="1"/>
          </p:nvPr>
        </p:nvSpPr>
        <p:spPr>
          <a:xfrm>
            <a:off x="1285875" y="1449388"/>
            <a:ext cx="3659188" cy="4778375"/>
          </a:xfrm>
        </p:spPr>
        <p:txBody>
          <a:bodyPr/>
          <a:lstStyle/>
          <a:p>
            <a:pPr lvl="0"/>
            <a:r>
              <a:rPr lang="de-DE" dirty="0" smtClean="0"/>
              <a:t>Textmasterformate durch Klicken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CH" dirty="0"/>
          </a:p>
        </p:txBody>
      </p:sp>
      <p:sp>
        <p:nvSpPr>
          <p:cNvPr id="4" name="Inhaltsplatzhalter 3"/>
          <p:cNvSpPr>
            <a:spLocks noGrp="1"/>
          </p:cNvSpPr>
          <p:nvPr>
            <p:ph sz="half" idx="2"/>
          </p:nvPr>
        </p:nvSpPr>
        <p:spPr>
          <a:xfrm>
            <a:off x="5097463" y="1449388"/>
            <a:ext cx="3660775" cy="4778375"/>
          </a:xfrm>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
        <p:nvSpPr>
          <p:cNvPr id="5" name="Rectangle 45"/>
          <p:cNvSpPr>
            <a:spLocks noGrp="1" noChangeArrowheads="1"/>
          </p:cNvSpPr>
          <p:nvPr>
            <p:ph type="ftr" sz="quarter" idx="10"/>
          </p:nvPr>
        </p:nvSpPr>
        <p:spPr/>
        <p:txBody>
          <a:bodyPr/>
          <a:lstStyle>
            <a:lvl1pPr>
              <a:defRPr/>
            </a:lvl1pPr>
          </a:lstStyle>
          <a:p>
            <a:pPr>
              <a:defRPr/>
            </a:pPr>
            <a:r>
              <a:rPr lang="de-CH"/>
              <a:t>„Finanzmarktpolitik in schwierigen Zeiten“,  04.11.2010</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9" name="Text Box 25"/>
          <p:cNvSpPr txBox="1">
            <a:spLocks noChangeArrowheads="1"/>
          </p:cNvSpPr>
          <p:nvPr/>
        </p:nvSpPr>
        <p:spPr bwMode="auto">
          <a:xfrm>
            <a:off x="533400" y="304800"/>
            <a:ext cx="5105400" cy="457200"/>
          </a:xfrm>
          <a:prstGeom prst="rect">
            <a:avLst/>
          </a:prstGeom>
          <a:noFill/>
          <a:ln w="9525">
            <a:noFill/>
            <a:miter lim="800000"/>
            <a:headEnd/>
            <a:tailEnd/>
          </a:ln>
          <a:effectLst/>
        </p:spPr>
        <p:txBody>
          <a:bodyPr>
            <a:spAutoFit/>
          </a:bodyPr>
          <a:lstStyle/>
          <a:p>
            <a:pPr algn="l">
              <a:spcBef>
                <a:spcPct val="50000"/>
              </a:spcBef>
              <a:defRPr/>
            </a:pPr>
            <a:endParaRPr lang="en-CA">
              <a:latin typeface="Arial" charset="0"/>
            </a:endParaRPr>
          </a:p>
        </p:txBody>
      </p:sp>
      <p:sp>
        <p:nvSpPr>
          <p:cNvPr id="2051" name="Rectangle 27"/>
          <p:cNvSpPr>
            <a:spLocks noGrp="1" noChangeArrowheads="1"/>
          </p:cNvSpPr>
          <p:nvPr>
            <p:ph type="title"/>
          </p:nvPr>
        </p:nvSpPr>
        <p:spPr bwMode="auto">
          <a:xfrm>
            <a:off x="1296988" y="323850"/>
            <a:ext cx="7461250" cy="98901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smtClean="0"/>
              <a:t>Der Titel kann einzeilig sein</a:t>
            </a:r>
          </a:p>
        </p:txBody>
      </p:sp>
      <p:sp>
        <p:nvSpPr>
          <p:cNvPr id="2052" name="Rectangle 28"/>
          <p:cNvSpPr>
            <a:spLocks noGrp="1" noChangeArrowheads="1"/>
          </p:cNvSpPr>
          <p:nvPr>
            <p:ph type="body" idx="1"/>
          </p:nvPr>
        </p:nvSpPr>
        <p:spPr bwMode="auto">
          <a:xfrm>
            <a:off x="1285875" y="1449388"/>
            <a:ext cx="7472363" cy="477837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smtClean="0"/>
              <a:t>Um den Fliesstext übersichtlich zu halten, sollten Abschnitte</a:t>
            </a:r>
          </a:p>
          <a:p>
            <a:pPr lvl="0"/>
            <a:r>
              <a:rPr lang="en-GB" smtClean="0"/>
              <a:t>gemacht werden. Diese werden zur besseren Lesbarkeit</a:t>
            </a:r>
          </a:p>
          <a:p>
            <a:pPr lvl="0"/>
            <a:r>
              <a:rPr lang="en-GB" smtClean="0"/>
              <a:t>jeweils mit eine Blindzeile getrennt.</a:t>
            </a:r>
            <a:br>
              <a:rPr lang="en-GB" smtClean="0"/>
            </a:br>
            <a:endParaRPr lang="en-GB" smtClean="0"/>
          </a:p>
          <a:p>
            <a:pPr lvl="0"/>
            <a:r>
              <a:rPr lang="en-GB" smtClean="0"/>
              <a:t>Klicken Sie, um die Formate des Vorlagentextes zu bearbeiten</a:t>
            </a:r>
          </a:p>
          <a:p>
            <a:pPr lvl="1"/>
            <a:r>
              <a:rPr lang="en-GB" smtClean="0"/>
              <a:t>Zweite Ebene</a:t>
            </a:r>
          </a:p>
          <a:p>
            <a:pPr lvl="2"/>
            <a:r>
              <a:rPr lang="en-GB" smtClean="0"/>
              <a:t>Dritte Ebene</a:t>
            </a:r>
          </a:p>
          <a:p>
            <a:pPr lvl="3"/>
            <a:r>
              <a:rPr lang="en-GB" smtClean="0"/>
              <a:t>Vierte Ebene</a:t>
            </a:r>
          </a:p>
          <a:p>
            <a:pPr lvl="4"/>
            <a:r>
              <a:rPr lang="en-GB" smtClean="0"/>
              <a:t>Fünfte Ebene</a:t>
            </a:r>
          </a:p>
        </p:txBody>
      </p:sp>
      <p:sp>
        <p:nvSpPr>
          <p:cNvPr id="1057" name="Text Box 33"/>
          <p:cNvSpPr txBox="1">
            <a:spLocks noChangeArrowheads="1"/>
          </p:cNvSpPr>
          <p:nvPr/>
        </p:nvSpPr>
        <p:spPr bwMode="auto">
          <a:xfrm>
            <a:off x="8420100" y="6596063"/>
            <a:ext cx="361950" cy="142875"/>
          </a:xfrm>
          <a:prstGeom prst="rect">
            <a:avLst/>
          </a:prstGeom>
          <a:noFill/>
          <a:ln w="9525">
            <a:noFill/>
            <a:miter lim="800000"/>
            <a:headEnd/>
            <a:tailEnd/>
          </a:ln>
          <a:effectLst/>
        </p:spPr>
        <p:txBody>
          <a:bodyPr lIns="0" tIns="0" rIns="0" bIns="0">
            <a:spAutoFit/>
          </a:bodyPr>
          <a:lstStyle/>
          <a:p>
            <a:pPr algn="r">
              <a:lnSpc>
                <a:spcPct val="105000"/>
              </a:lnSpc>
              <a:spcBef>
                <a:spcPct val="50000"/>
              </a:spcBef>
              <a:defRPr/>
            </a:pPr>
            <a:fld id="{F8517769-E6BD-404C-9559-579E20A1BC7C}" type="slidenum">
              <a:rPr lang="de-CH" sz="900">
                <a:latin typeface="Arial" charset="0"/>
              </a:rPr>
              <a:pPr algn="r">
                <a:lnSpc>
                  <a:spcPct val="105000"/>
                </a:lnSpc>
                <a:spcBef>
                  <a:spcPct val="50000"/>
                </a:spcBef>
                <a:defRPr/>
              </a:pPr>
              <a:t>‹Nr.›</a:t>
            </a:fld>
            <a:r>
              <a:rPr lang="de-CH" sz="900">
                <a:latin typeface="Arial" charset="0"/>
              </a:rPr>
              <a:t> </a:t>
            </a:r>
          </a:p>
        </p:txBody>
      </p:sp>
      <p:sp>
        <p:nvSpPr>
          <p:cNvPr id="1064" name="Line 40"/>
          <p:cNvSpPr>
            <a:spLocks noChangeShapeType="1"/>
          </p:cNvSpPr>
          <p:nvPr/>
        </p:nvSpPr>
        <p:spPr bwMode="auto">
          <a:xfrm flipH="1">
            <a:off x="1285875" y="6323013"/>
            <a:ext cx="7496175" cy="0"/>
          </a:xfrm>
          <a:prstGeom prst="line">
            <a:avLst/>
          </a:prstGeom>
          <a:noFill/>
          <a:ln w="9525">
            <a:solidFill>
              <a:schemeClr val="bg2"/>
            </a:solidFill>
            <a:round/>
            <a:headEnd/>
            <a:tailEnd/>
          </a:ln>
          <a:effectLst/>
        </p:spPr>
        <p:txBody>
          <a:bodyPr/>
          <a:lstStyle/>
          <a:p>
            <a:pPr>
              <a:defRPr/>
            </a:pPr>
            <a:endParaRPr lang="de-DE"/>
          </a:p>
        </p:txBody>
      </p:sp>
      <p:pic>
        <p:nvPicPr>
          <p:cNvPr id="2055" name="Picture 43" descr="Logo_col_wappen"/>
          <p:cNvPicPr>
            <a:picLocks noChangeAspect="1" noChangeArrowheads="1"/>
          </p:cNvPicPr>
          <p:nvPr/>
        </p:nvPicPr>
        <p:blipFill>
          <a:blip r:embed="rId18" cstate="print"/>
          <a:srcRect/>
          <a:stretch>
            <a:fillRect/>
          </a:stretch>
        </p:blipFill>
        <p:spPr bwMode="auto">
          <a:xfrm>
            <a:off x="360363" y="390525"/>
            <a:ext cx="266700" cy="304800"/>
          </a:xfrm>
          <a:prstGeom prst="rect">
            <a:avLst/>
          </a:prstGeom>
          <a:noFill/>
          <a:ln w="9525">
            <a:noFill/>
            <a:miter lim="800000"/>
            <a:headEnd/>
            <a:tailEnd/>
          </a:ln>
        </p:spPr>
      </p:pic>
      <p:sp>
        <p:nvSpPr>
          <p:cNvPr id="1068" name="AutoShape 44"/>
          <p:cNvSpPr>
            <a:spLocks noChangeArrowheads="1"/>
          </p:cNvSpPr>
          <p:nvPr/>
        </p:nvSpPr>
        <p:spPr bwMode="auto">
          <a:xfrm>
            <a:off x="1108075" y="6238875"/>
            <a:ext cx="3992563" cy="600075"/>
          </a:xfrm>
          <a:prstGeom prst="octagon">
            <a:avLst>
              <a:gd name="adj" fmla="val 29287"/>
            </a:avLst>
          </a:prstGeom>
          <a:noFill/>
          <a:ln w="9525">
            <a:noFill/>
            <a:miter lim="800000"/>
            <a:headEnd/>
            <a:tailEnd/>
          </a:ln>
          <a:effectLst/>
        </p:spPr>
        <p:txBody>
          <a:bodyPr lIns="0" tIns="0" rIns="0" bIns="0">
            <a:spAutoFit/>
          </a:bodyPr>
          <a:lstStyle/>
          <a:p>
            <a:pPr algn="l" defTabSz="822325">
              <a:lnSpc>
                <a:spcPct val="125000"/>
              </a:lnSpc>
              <a:tabLst>
                <a:tab pos="4038600" algn="l"/>
              </a:tabLst>
              <a:defRPr/>
            </a:pPr>
            <a:r>
              <a:rPr lang="de-CH" sz="1100">
                <a:latin typeface="Arial" charset="0"/>
              </a:rPr>
              <a:t> Eidgenössisches Finanzdepartement EFD</a:t>
            </a:r>
            <a:br>
              <a:rPr lang="de-CH" sz="1100">
                <a:latin typeface="Arial" charset="0"/>
              </a:rPr>
            </a:br>
            <a:r>
              <a:rPr lang="de-CH" sz="1100">
                <a:latin typeface="Arial" charset="0"/>
              </a:rPr>
              <a:t> </a:t>
            </a:r>
            <a:r>
              <a:rPr lang="de-CH" sz="1100" b="1">
                <a:latin typeface="Arial" charset="0"/>
              </a:rPr>
              <a:t>Staatssekretariat für internationale Finanzfragen SIF</a:t>
            </a:r>
          </a:p>
        </p:txBody>
      </p:sp>
      <p:sp>
        <p:nvSpPr>
          <p:cNvPr id="1069" name="Rectangle 45"/>
          <p:cNvSpPr>
            <a:spLocks noGrp="1" noChangeArrowheads="1"/>
          </p:cNvSpPr>
          <p:nvPr>
            <p:ph type="ftr" sz="quarter" idx="3"/>
          </p:nvPr>
        </p:nvSpPr>
        <p:spPr bwMode="auto">
          <a:xfrm>
            <a:off x="5314950" y="6491288"/>
            <a:ext cx="2968625" cy="366712"/>
          </a:xfrm>
          <a:prstGeom prst="rect">
            <a:avLst/>
          </a:prstGeom>
          <a:noFill/>
          <a:ln w="9525">
            <a:noFill/>
            <a:miter lim="800000"/>
            <a:headEnd/>
            <a:tailEnd/>
          </a:ln>
          <a:effectLst/>
        </p:spPr>
        <p:txBody>
          <a:bodyPr vert="horz" wrap="square" lIns="18000" tIns="10800" rIns="18000" bIns="118800" numCol="1" anchor="b" anchorCtr="0" compatLnSpc="1">
            <a:prstTxWarp prst="textNoShape">
              <a:avLst/>
            </a:prstTxWarp>
          </a:bodyPr>
          <a:lstStyle>
            <a:lvl1pPr algn="l" eaLnBrk="1" hangingPunct="1">
              <a:defRPr sz="900">
                <a:latin typeface="+mn-lt"/>
              </a:defRPr>
            </a:lvl1pPr>
          </a:lstStyle>
          <a:p>
            <a:pPr>
              <a:defRPr/>
            </a:pPr>
            <a:endParaRPr lang="de-CH"/>
          </a:p>
        </p:txBody>
      </p:sp>
    </p:spTree>
  </p:cSld>
  <p:clrMap bg1="lt1" tx1="dk1" bg2="lt2" tx2="dk2" accent1="accent1" accent2="accent2" accent3="accent3" accent4="accent4" accent5="accent5" accent6="accent6" hlink="hlink" folHlink="folHlink"/>
  <p:sldLayoutIdLst>
    <p:sldLayoutId id="2147483737" r:id="rId1"/>
    <p:sldLayoutId id="2147483736" r:id="rId2"/>
    <p:sldLayoutId id="2147483735" r:id="rId3"/>
    <p:sldLayoutId id="2147483734" r:id="rId4"/>
    <p:sldLayoutId id="2147483733" r:id="rId5"/>
    <p:sldLayoutId id="2147483732" r:id="rId6"/>
    <p:sldLayoutId id="2147483731" r:id="rId7"/>
    <p:sldLayoutId id="2147483730" r:id="rId8"/>
    <p:sldLayoutId id="2147483729" r:id="rId9"/>
    <p:sldLayoutId id="2147483728" r:id="rId10"/>
    <p:sldLayoutId id="2147483727" r:id="rId11"/>
    <p:sldLayoutId id="2147483726" r:id="rId12"/>
    <p:sldLayoutId id="2147483725" r:id="rId13"/>
    <p:sldLayoutId id="2147483724" r:id="rId14"/>
    <p:sldLayoutId id="2147483739" r:id="rId15"/>
    <p:sldLayoutId id="2147483742" r:id="rId16"/>
  </p:sldLayoutIdLst>
  <p:txStyles>
    <p:titleStyle>
      <a:lvl1pPr algn="l" rtl="0" eaLnBrk="0" fontAlgn="base" hangingPunct="0">
        <a:spcBef>
          <a:spcPct val="0"/>
        </a:spcBef>
        <a:spcAft>
          <a:spcPct val="0"/>
        </a:spcAft>
        <a:defRPr sz="3200" b="1">
          <a:solidFill>
            <a:srgbClr val="000066"/>
          </a:solidFill>
          <a:latin typeface="+mj-lt"/>
          <a:ea typeface="+mj-ea"/>
          <a:cs typeface="+mj-cs"/>
        </a:defRPr>
      </a:lvl1pPr>
      <a:lvl2pPr algn="l" rtl="0" eaLnBrk="0" fontAlgn="base" hangingPunct="0">
        <a:spcBef>
          <a:spcPct val="0"/>
        </a:spcBef>
        <a:spcAft>
          <a:spcPct val="0"/>
        </a:spcAft>
        <a:defRPr sz="3200" b="1">
          <a:solidFill>
            <a:srgbClr val="000066"/>
          </a:solidFill>
          <a:latin typeface="Arial" charset="0"/>
        </a:defRPr>
      </a:lvl2pPr>
      <a:lvl3pPr algn="l" rtl="0" eaLnBrk="0" fontAlgn="base" hangingPunct="0">
        <a:spcBef>
          <a:spcPct val="0"/>
        </a:spcBef>
        <a:spcAft>
          <a:spcPct val="0"/>
        </a:spcAft>
        <a:defRPr sz="3200" b="1">
          <a:solidFill>
            <a:srgbClr val="000066"/>
          </a:solidFill>
          <a:latin typeface="Arial" charset="0"/>
        </a:defRPr>
      </a:lvl3pPr>
      <a:lvl4pPr algn="l" rtl="0" eaLnBrk="0" fontAlgn="base" hangingPunct="0">
        <a:spcBef>
          <a:spcPct val="0"/>
        </a:spcBef>
        <a:spcAft>
          <a:spcPct val="0"/>
        </a:spcAft>
        <a:defRPr sz="3200" b="1">
          <a:solidFill>
            <a:srgbClr val="000066"/>
          </a:solidFill>
          <a:latin typeface="Arial" charset="0"/>
        </a:defRPr>
      </a:lvl4pPr>
      <a:lvl5pPr algn="l" rtl="0" eaLnBrk="0" fontAlgn="base" hangingPunct="0">
        <a:spcBef>
          <a:spcPct val="0"/>
        </a:spcBef>
        <a:spcAft>
          <a:spcPct val="0"/>
        </a:spcAft>
        <a:defRPr sz="3200" b="1">
          <a:solidFill>
            <a:srgbClr val="000066"/>
          </a:solidFill>
          <a:latin typeface="Arial" charset="0"/>
        </a:defRPr>
      </a:lvl5pPr>
      <a:lvl6pPr marL="457200" algn="l" rtl="0" fontAlgn="base">
        <a:spcBef>
          <a:spcPct val="0"/>
        </a:spcBef>
        <a:spcAft>
          <a:spcPct val="0"/>
        </a:spcAft>
        <a:defRPr sz="3200" b="1">
          <a:solidFill>
            <a:srgbClr val="000066"/>
          </a:solidFill>
          <a:latin typeface="Arial" charset="0"/>
        </a:defRPr>
      </a:lvl6pPr>
      <a:lvl7pPr marL="914400" algn="l" rtl="0" fontAlgn="base">
        <a:spcBef>
          <a:spcPct val="0"/>
        </a:spcBef>
        <a:spcAft>
          <a:spcPct val="0"/>
        </a:spcAft>
        <a:defRPr sz="3200" b="1">
          <a:solidFill>
            <a:srgbClr val="000066"/>
          </a:solidFill>
          <a:latin typeface="Arial" charset="0"/>
        </a:defRPr>
      </a:lvl7pPr>
      <a:lvl8pPr marL="1371600" algn="l" rtl="0" fontAlgn="base">
        <a:spcBef>
          <a:spcPct val="0"/>
        </a:spcBef>
        <a:spcAft>
          <a:spcPct val="0"/>
        </a:spcAft>
        <a:defRPr sz="3200" b="1">
          <a:solidFill>
            <a:srgbClr val="000066"/>
          </a:solidFill>
          <a:latin typeface="Arial" charset="0"/>
        </a:defRPr>
      </a:lvl8pPr>
      <a:lvl9pPr marL="1828800" algn="l" rtl="0" fontAlgn="base">
        <a:spcBef>
          <a:spcPct val="0"/>
        </a:spcBef>
        <a:spcAft>
          <a:spcPct val="0"/>
        </a:spcAft>
        <a:defRPr sz="3200" b="1">
          <a:solidFill>
            <a:srgbClr val="000066"/>
          </a:solidFill>
          <a:latin typeface="Arial" charset="0"/>
        </a:defRPr>
      </a:lvl9pPr>
    </p:titleStyle>
    <p:bodyStyle>
      <a:lvl1pPr marL="342900" indent="-342900" algn="l" rtl="0" eaLnBrk="0" fontAlgn="base" hangingPunct="0">
        <a:spcBef>
          <a:spcPct val="20000"/>
        </a:spcBef>
        <a:spcAft>
          <a:spcPct val="0"/>
        </a:spcAft>
        <a:buChar char="•"/>
        <a:defRPr sz="2100">
          <a:solidFill>
            <a:schemeClr val="tx1"/>
          </a:solidFill>
          <a:latin typeface="+mn-lt"/>
          <a:ea typeface="+mn-ea"/>
          <a:cs typeface="+mn-cs"/>
        </a:defRPr>
      </a:lvl1pPr>
      <a:lvl2pPr marL="742950" indent="-285750" algn="l" rtl="0" eaLnBrk="0" fontAlgn="base" hangingPunct="0">
        <a:spcBef>
          <a:spcPct val="20000"/>
        </a:spcBef>
        <a:spcAft>
          <a:spcPct val="0"/>
        </a:spcAft>
        <a:buClr>
          <a:schemeClr val="bg2"/>
        </a:buClr>
        <a:buChar char="•"/>
        <a:defRPr sz="2100">
          <a:solidFill>
            <a:schemeClr val="tx1"/>
          </a:solidFill>
          <a:latin typeface="+mn-lt"/>
        </a:defRPr>
      </a:lvl2pPr>
      <a:lvl3pPr marL="1143000" indent="-228600" algn="l" rtl="0" eaLnBrk="0" fontAlgn="base" hangingPunct="0">
        <a:spcBef>
          <a:spcPct val="20000"/>
        </a:spcBef>
        <a:spcAft>
          <a:spcPct val="0"/>
        </a:spcAft>
        <a:buClr>
          <a:srgbClr val="B2B2B2"/>
        </a:buClr>
        <a:buChar char="•"/>
        <a:defRPr sz="2100">
          <a:solidFill>
            <a:schemeClr val="tx1"/>
          </a:solidFill>
          <a:latin typeface="+mn-lt"/>
        </a:defRPr>
      </a:lvl3pPr>
      <a:lvl4pPr marL="1600200" indent="-228600" algn="l" rtl="0" eaLnBrk="0" fontAlgn="base" hangingPunct="0">
        <a:spcBef>
          <a:spcPct val="20000"/>
        </a:spcBef>
        <a:spcAft>
          <a:spcPct val="0"/>
        </a:spcAft>
        <a:buClr>
          <a:srgbClr val="C0C0C0"/>
        </a:buClr>
        <a:buChar char="•"/>
        <a:defRPr sz="2100">
          <a:solidFill>
            <a:schemeClr val="tx1"/>
          </a:solidFill>
          <a:latin typeface="+mn-lt"/>
        </a:defRPr>
      </a:lvl4pPr>
      <a:lvl5pPr marL="2057400" indent="-228600" algn="l" rtl="0" eaLnBrk="0" fontAlgn="base" hangingPunct="0">
        <a:spcBef>
          <a:spcPct val="20000"/>
        </a:spcBef>
        <a:spcAft>
          <a:spcPct val="0"/>
        </a:spcAft>
        <a:buClr>
          <a:srgbClr val="DDDDDD"/>
        </a:buClr>
        <a:buChar char="•"/>
        <a:defRPr sz="2100">
          <a:solidFill>
            <a:schemeClr val="tx1"/>
          </a:solidFill>
          <a:latin typeface="+mn-lt"/>
        </a:defRPr>
      </a:lvl5pPr>
      <a:lvl6pPr marL="2514600" indent="-228600" algn="l" rtl="0" fontAlgn="base">
        <a:spcBef>
          <a:spcPct val="20000"/>
        </a:spcBef>
        <a:spcAft>
          <a:spcPct val="0"/>
        </a:spcAft>
        <a:buClr>
          <a:srgbClr val="DDDDDD"/>
        </a:buClr>
        <a:buChar char="•"/>
        <a:defRPr sz="2100">
          <a:solidFill>
            <a:schemeClr val="tx1"/>
          </a:solidFill>
          <a:latin typeface="+mn-lt"/>
        </a:defRPr>
      </a:lvl6pPr>
      <a:lvl7pPr marL="2971800" indent="-228600" algn="l" rtl="0" fontAlgn="base">
        <a:spcBef>
          <a:spcPct val="20000"/>
        </a:spcBef>
        <a:spcAft>
          <a:spcPct val="0"/>
        </a:spcAft>
        <a:buClr>
          <a:srgbClr val="DDDDDD"/>
        </a:buClr>
        <a:buChar char="•"/>
        <a:defRPr sz="2100">
          <a:solidFill>
            <a:schemeClr val="tx1"/>
          </a:solidFill>
          <a:latin typeface="+mn-lt"/>
        </a:defRPr>
      </a:lvl7pPr>
      <a:lvl8pPr marL="3429000" indent="-228600" algn="l" rtl="0" fontAlgn="base">
        <a:spcBef>
          <a:spcPct val="20000"/>
        </a:spcBef>
        <a:spcAft>
          <a:spcPct val="0"/>
        </a:spcAft>
        <a:buClr>
          <a:srgbClr val="DDDDDD"/>
        </a:buClr>
        <a:buChar char="•"/>
        <a:defRPr sz="2100">
          <a:solidFill>
            <a:schemeClr val="tx1"/>
          </a:solidFill>
          <a:latin typeface="+mn-lt"/>
        </a:defRPr>
      </a:lvl8pPr>
      <a:lvl9pPr marL="3886200" indent="-228600" algn="l" rtl="0" fontAlgn="base">
        <a:spcBef>
          <a:spcPct val="20000"/>
        </a:spcBef>
        <a:spcAft>
          <a:spcPct val="0"/>
        </a:spcAft>
        <a:buClr>
          <a:srgbClr val="DDDDDD"/>
        </a:buClr>
        <a:buChar char="•"/>
        <a:defRPr sz="21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hyperlink" Target="http://www.iasb.org/index.asp" TargetMode="External"/><Relationship Id="rId18" Type="http://schemas.openxmlformats.org/officeDocument/2006/relationships/image" Target="../media/image17.png"/><Relationship Id="rId3" Type="http://schemas.openxmlformats.org/officeDocument/2006/relationships/image" Target="../media/image7.png"/><Relationship Id="rId7" Type="http://schemas.openxmlformats.org/officeDocument/2006/relationships/hyperlink" Target="http://www.oecd.org/home/0,2605,en_2649_201185_1_1_1_1_1,00.html" TargetMode="External"/><Relationship Id="rId12" Type="http://schemas.openxmlformats.org/officeDocument/2006/relationships/image" Target="../media/image14.png"/><Relationship Id="rId17" Type="http://schemas.openxmlformats.org/officeDocument/2006/relationships/hyperlink" Target="http://www.fatf-gafi.org/pages/0,2966,en_32250379_32235720_1_1_1_1_1,00.html" TargetMode="External"/><Relationship Id="rId2" Type="http://schemas.openxmlformats.org/officeDocument/2006/relationships/notesSlide" Target="../notesSlides/notesSlide13.xml"/><Relationship Id="rId16" Type="http://schemas.openxmlformats.org/officeDocument/2006/relationships/image" Target="../media/image16.jpeg"/><Relationship Id="rId1" Type="http://schemas.openxmlformats.org/officeDocument/2006/relationships/slideLayout" Target="../slideLayouts/slideLayout7.xml"/><Relationship Id="rId6" Type="http://schemas.openxmlformats.org/officeDocument/2006/relationships/image" Target="../media/image9.png"/><Relationship Id="rId11" Type="http://schemas.openxmlformats.org/officeDocument/2006/relationships/image" Target="../media/image13.gif"/><Relationship Id="rId5" Type="http://schemas.openxmlformats.org/officeDocument/2006/relationships/image" Target="../media/image8.png"/><Relationship Id="rId15" Type="http://schemas.openxmlformats.org/officeDocument/2006/relationships/hyperlink" Target="/" TargetMode="External"/><Relationship Id="rId10" Type="http://schemas.openxmlformats.org/officeDocument/2006/relationships/image" Target="../media/image12.png"/><Relationship Id="rId4" Type="http://schemas.openxmlformats.org/officeDocument/2006/relationships/hyperlink" Target="http://www.imf.org/external/index.htm" TargetMode="External"/><Relationship Id="rId9" Type="http://schemas.openxmlformats.org/officeDocument/2006/relationships/image" Target="../media/image11.png"/><Relationship Id="rId14" Type="http://schemas.openxmlformats.org/officeDocument/2006/relationships/image" Target="../media/image15.png"/></Relationships>
</file>

<file path=ppt/slides/_rels/slide14.xml.rels><?xml version="1.0" encoding="UTF-8" standalone="yes"?>
<Relationships xmlns="http://schemas.openxmlformats.org/package/2006/relationships"><Relationship Id="rId8" Type="http://schemas.openxmlformats.org/officeDocument/2006/relationships/image" Target="../media/image23.jpeg"/><Relationship Id="rId13" Type="http://schemas.openxmlformats.org/officeDocument/2006/relationships/image" Target="../media/image28.jpeg"/><Relationship Id="rId18" Type="http://schemas.openxmlformats.org/officeDocument/2006/relationships/image" Target="../media/image32.jpeg"/><Relationship Id="rId26" Type="http://schemas.openxmlformats.org/officeDocument/2006/relationships/image" Target="../media/image40.jpeg"/><Relationship Id="rId3" Type="http://schemas.openxmlformats.org/officeDocument/2006/relationships/image" Target="../media/image18.jpeg"/><Relationship Id="rId21" Type="http://schemas.openxmlformats.org/officeDocument/2006/relationships/image" Target="../media/image35.jpeg"/><Relationship Id="rId7" Type="http://schemas.openxmlformats.org/officeDocument/2006/relationships/image" Target="../media/image22.jpeg"/><Relationship Id="rId12" Type="http://schemas.openxmlformats.org/officeDocument/2006/relationships/image" Target="../media/image27.jpeg"/><Relationship Id="rId17" Type="http://schemas.openxmlformats.org/officeDocument/2006/relationships/image" Target="../media/image31.jpeg"/><Relationship Id="rId25" Type="http://schemas.openxmlformats.org/officeDocument/2006/relationships/image" Target="../media/image39.jpeg"/><Relationship Id="rId2" Type="http://schemas.openxmlformats.org/officeDocument/2006/relationships/notesSlide" Target="../notesSlides/notesSlide14.xml"/><Relationship Id="rId16" Type="http://schemas.openxmlformats.org/officeDocument/2006/relationships/image" Target="../media/image30.jpeg"/><Relationship Id="rId20" Type="http://schemas.openxmlformats.org/officeDocument/2006/relationships/image" Target="../media/image34.jpeg"/><Relationship Id="rId1" Type="http://schemas.openxmlformats.org/officeDocument/2006/relationships/slideLayout" Target="../slideLayouts/slideLayout2.xml"/><Relationship Id="rId6" Type="http://schemas.openxmlformats.org/officeDocument/2006/relationships/image" Target="../media/image21.jpeg"/><Relationship Id="rId11" Type="http://schemas.openxmlformats.org/officeDocument/2006/relationships/image" Target="../media/image26.jpeg"/><Relationship Id="rId24" Type="http://schemas.openxmlformats.org/officeDocument/2006/relationships/image" Target="../media/image38.jpeg"/><Relationship Id="rId5" Type="http://schemas.openxmlformats.org/officeDocument/2006/relationships/image" Target="../media/image20.jpeg"/><Relationship Id="rId15" Type="http://schemas.openxmlformats.org/officeDocument/2006/relationships/image" Target="../media/image29.jpeg"/><Relationship Id="rId23" Type="http://schemas.openxmlformats.org/officeDocument/2006/relationships/image" Target="../media/image37.jpeg"/><Relationship Id="rId10" Type="http://schemas.openxmlformats.org/officeDocument/2006/relationships/image" Target="../media/image25.jpeg"/><Relationship Id="rId19" Type="http://schemas.openxmlformats.org/officeDocument/2006/relationships/image" Target="../media/image33.jpeg"/><Relationship Id="rId4" Type="http://schemas.openxmlformats.org/officeDocument/2006/relationships/image" Target="../media/image19.jpeg"/><Relationship Id="rId9" Type="http://schemas.openxmlformats.org/officeDocument/2006/relationships/image" Target="../media/image24.jpeg"/><Relationship Id="rId14" Type="http://schemas.openxmlformats.org/officeDocument/2006/relationships/image" Target="../media/image3.jpeg"/><Relationship Id="rId22" Type="http://schemas.openxmlformats.org/officeDocument/2006/relationships/image" Target="../media/image36.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1182688" y="1849438"/>
            <a:ext cx="7429500" cy="1554162"/>
          </a:xfrm>
        </p:spPr>
        <p:txBody>
          <a:bodyPr/>
          <a:lstStyle/>
          <a:p>
            <a:pPr eaLnBrk="1" hangingPunct="1"/>
            <a:r>
              <a:rPr lang="de-CH" sz="4800" dirty="0" smtClean="0"/>
              <a:t>Finanzplatz Schweiz im internationalen Fokus</a:t>
            </a:r>
          </a:p>
        </p:txBody>
      </p:sp>
      <p:sp>
        <p:nvSpPr>
          <p:cNvPr id="4099" name="Rectangle 3"/>
          <p:cNvSpPr>
            <a:spLocks noGrp="1" noChangeArrowheads="1"/>
          </p:cNvSpPr>
          <p:nvPr>
            <p:ph type="subTitle" idx="1"/>
          </p:nvPr>
        </p:nvSpPr>
        <p:spPr>
          <a:xfrm>
            <a:off x="1235075" y="3403600"/>
            <a:ext cx="7429500" cy="1819275"/>
          </a:xfrm>
        </p:spPr>
        <p:txBody>
          <a:bodyPr/>
          <a:lstStyle/>
          <a:p>
            <a:pPr eaLnBrk="1" hangingPunct="1">
              <a:lnSpc>
                <a:spcPct val="80000"/>
              </a:lnSpc>
            </a:pPr>
            <a:endParaRPr lang="de-CH" sz="2100" dirty="0" smtClean="0"/>
          </a:p>
          <a:p>
            <a:pPr eaLnBrk="1" hangingPunct="1">
              <a:lnSpc>
                <a:spcPct val="80000"/>
              </a:lnSpc>
            </a:pPr>
            <a:r>
              <a:rPr lang="de-CH" sz="2100" dirty="0" smtClean="0"/>
              <a:t>Dr. David S. Gerber</a:t>
            </a:r>
          </a:p>
          <a:p>
            <a:pPr eaLnBrk="1" hangingPunct="1">
              <a:lnSpc>
                <a:spcPct val="80000"/>
              </a:lnSpc>
            </a:pPr>
            <a:r>
              <a:rPr lang="de-CH" sz="2100" dirty="0" smtClean="0"/>
              <a:t>Staatssekretariat für internationale Finanzfragen </a:t>
            </a:r>
            <a:r>
              <a:rPr lang="de-CH" sz="2100" dirty="0" smtClean="0"/>
              <a:t>SIF, Leiter Finanzmarktpolitik</a:t>
            </a:r>
            <a:endParaRPr lang="de-CH" sz="2100" dirty="0" smtClean="0"/>
          </a:p>
          <a:p>
            <a:pPr eaLnBrk="1" hangingPunct="1">
              <a:lnSpc>
                <a:spcPct val="80000"/>
              </a:lnSpc>
            </a:pPr>
            <a:endParaRPr lang="de-CH" sz="2100" dirty="0" smtClean="0">
              <a:solidFill>
                <a:srgbClr val="333399"/>
              </a:solidFill>
            </a:endParaRPr>
          </a:p>
          <a:p>
            <a:pPr eaLnBrk="1" hangingPunct="1">
              <a:lnSpc>
                <a:spcPct val="80000"/>
              </a:lnSpc>
            </a:pPr>
            <a:r>
              <a:rPr lang="de-CH" sz="2100" dirty="0" smtClean="0"/>
              <a:t>VQF Generalversammlung vom 14. Mai 2012</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028700" y="323850"/>
            <a:ext cx="7461250" cy="696913"/>
          </a:xfrm>
        </p:spPr>
        <p:txBody>
          <a:bodyPr/>
          <a:lstStyle/>
          <a:p>
            <a:pPr eaLnBrk="1" hangingPunct="1"/>
            <a:r>
              <a:rPr lang="de-CH" sz="4800" dirty="0" smtClean="0"/>
              <a:t>Überblick</a:t>
            </a:r>
          </a:p>
        </p:txBody>
      </p:sp>
      <p:sp>
        <p:nvSpPr>
          <p:cNvPr id="6147" name="Rectangle 3"/>
          <p:cNvSpPr>
            <a:spLocks noChangeArrowheads="1"/>
          </p:cNvSpPr>
          <p:nvPr/>
        </p:nvSpPr>
        <p:spPr bwMode="auto">
          <a:xfrm>
            <a:off x="1107745" y="1461264"/>
            <a:ext cx="7472363" cy="4192587"/>
          </a:xfrm>
          <a:prstGeom prst="rect">
            <a:avLst/>
          </a:prstGeom>
          <a:noFill/>
          <a:ln w="9525">
            <a:noFill/>
            <a:miter lim="800000"/>
            <a:headEnd/>
            <a:tailEnd/>
          </a:ln>
        </p:spPr>
        <p:txBody>
          <a:bodyPr lIns="0" tIns="0" rIns="0" bIns="0"/>
          <a:lstStyle/>
          <a:p>
            <a:pPr marL="457200" indent="-457200" algn="l" eaLnBrk="1" hangingPunct="1">
              <a:spcBef>
                <a:spcPct val="20000"/>
              </a:spcBef>
            </a:pPr>
            <a:endParaRPr lang="de-CH" sz="2100" dirty="0">
              <a:latin typeface="Arial" charset="0"/>
            </a:endParaRPr>
          </a:p>
          <a:p>
            <a:pPr marL="457200" indent="-457200" algn="l" eaLnBrk="1" hangingPunct="1">
              <a:spcBef>
                <a:spcPct val="20000"/>
              </a:spcBef>
              <a:buFontTx/>
              <a:buAutoNum type="arabicPeriod"/>
            </a:pPr>
            <a:endParaRPr lang="de-CH" sz="2100" dirty="0" smtClean="0">
              <a:latin typeface="Arial" charset="0"/>
            </a:endParaRPr>
          </a:p>
          <a:p>
            <a:pPr marL="457200" indent="-457200" algn="l" eaLnBrk="1" hangingPunct="1">
              <a:spcBef>
                <a:spcPct val="20000"/>
              </a:spcBef>
              <a:buFontTx/>
              <a:buAutoNum type="arabicPeriod"/>
            </a:pPr>
            <a:r>
              <a:rPr lang="de-CH" sz="2100" dirty="0" smtClean="0">
                <a:latin typeface="Arial" charset="0"/>
              </a:rPr>
              <a:t>Schweizer Finanzmarktpolitik: Der Kompass </a:t>
            </a:r>
          </a:p>
          <a:p>
            <a:pPr marL="457200" indent="-457200" algn="l" eaLnBrk="1" hangingPunct="1">
              <a:spcBef>
                <a:spcPct val="20000"/>
              </a:spcBef>
              <a:buFontTx/>
              <a:buAutoNum type="arabicPeriod"/>
            </a:pPr>
            <a:endParaRPr lang="de-CH" sz="2100" dirty="0" smtClean="0">
              <a:latin typeface="Arial" charset="0"/>
            </a:endParaRPr>
          </a:p>
          <a:p>
            <a:pPr marL="457200" indent="-457200" algn="l" eaLnBrk="1" hangingPunct="1">
              <a:spcBef>
                <a:spcPct val="20000"/>
              </a:spcBef>
              <a:buFontTx/>
              <a:buAutoNum type="arabicPeriod"/>
            </a:pPr>
            <a:r>
              <a:rPr lang="de-CH" sz="2100" dirty="0" smtClean="0">
                <a:latin typeface="Arial" charset="0"/>
              </a:rPr>
              <a:t>Aktuelle Herausforderungen </a:t>
            </a:r>
            <a:r>
              <a:rPr lang="de-CH" sz="2100" dirty="0">
                <a:latin typeface="Arial" charset="0"/>
              </a:rPr>
              <a:t>für den Schweizer </a:t>
            </a:r>
            <a:r>
              <a:rPr lang="de-CH" sz="2100" dirty="0" smtClean="0">
                <a:latin typeface="Arial" charset="0"/>
              </a:rPr>
              <a:t>Finanzplatz: Die Wetterlage</a:t>
            </a:r>
          </a:p>
          <a:p>
            <a:pPr marL="457200" indent="-457200" algn="l" eaLnBrk="1" hangingPunct="1">
              <a:spcBef>
                <a:spcPct val="20000"/>
              </a:spcBef>
            </a:pPr>
            <a:endParaRPr lang="de-CH" sz="2100" dirty="0" smtClean="0">
              <a:latin typeface="Arial" charset="0"/>
            </a:endParaRPr>
          </a:p>
          <a:p>
            <a:pPr marL="457200" indent="-457200" algn="l" eaLnBrk="1" hangingPunct="1">
              <a:spcBef>
                <a:spcPct val="20000"/>
              </a:spcBef>
              <a:buAutoNum type="arabicPeriod" startAt="3"/>
            </a:pPr>
            <a:r>
              <a:rPr lang="de-CH" sz="2100" dirty="0" smtClean="0">
                <a:latin typeface="Arial" charset="0"/>
              </a:rPr>
              <a:t>Wo stehen wir bei der Umsetzung Finanzmarktpolitik? Der Flug </a:t>
            </a:r>
          </a:p>
          <a:p>
            <a:pPr marL="457200" indent="-457200" algn="l" eaLnBrk="1" hangingPunct="1">
              <a:spcBef>
                <a:spcPct val="20000"/>
              </a:spcBef>
              <a:buAutoNum type="arabicPeriod" startAt="3"/>
            </a:pPr>
            <a:endParaRPr lang="de-CH" sz="2100" dirty="0" smtClean="0">
              <a:latin typeface="Arial" charset="0"/>
            </a:endParaRPr>
          </a:p>
          <a:p>
            <a:pPr marL="457200" indent="-457200" algn="l" eaLnBrk="1" hangingPunct="1">
              <a:spcBef>
                <a:spcPct val="20000"/>
              </a:spcBef>
              <a:buAutoNum type="arabicPeriod" startAt="3"/>
            </a:pPr>
            <a:r>
              <a:rPr lang="de-CH" sz="2100" dirty="0" smtClean="0">
                <a:latin typeface="Arial" charset="0"/>
              </a:rPr>
              <a:t>Fazit: Happy </a:t>
            </a:r>
            <a:r>
              <a:rPr lang="de-CH" sz="2100" dirty="0" err="1" smtClean="0">
                <a:latin typeface="Arial" charset="0"/>
              </a:rPr>
              <a:t>Landing</a:t>
            </a:r>
            <a:r>
              <a:rPr lang="de-CH" sz="2100" dirty="0" smtClean="0">
                <a:latin typeface="Arial" charset="0"/>
              </a:rPr>
              <a:t>?</a:t>
            </a:r>
            <a:endParaRPr lang="de-CH" sz="2100" dirty="0">
              <a:latin typeface="Arial" charset="0"/>
            </a:endParaRPr>
          </a:p>
        </p:txBody>
      </p:sp>
      <p:pic>
        <p:nvPicPr>
          <p:cNvPr id="4" name="Picture 6" descr="http://www.rappiballon.ch/bilder/impressionen/heissluftballon2.jpg"/>
          <p:cNvPicPr>
            <a:picLocks noChangeAspect="1" noChangeArrowheads="1"/>
          </p:cNvPicPr>
          <p:nvPr/>
        </p:nvPicPr>
        <p:blipFill>
          <a:blip r:embed="rId3" cstate="print"/>
          <a:srcRect l="33625" t="32170" r="39707" b="19576"/>
          <a:stretch>
            <a:fillRect/>
          </a:stretch>
        </p:blipFill>
        <p:spPr bwMode="auto">
          <a:xfrm>
            <a:off x="4478419" y="794280"/>
            <a:ext cx="782351" cy="1020458"/>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901205" y="247076"/>
            <a:ext cx="6817756" cy="735013"/>
          </a:xfrm>
        </p:spPr>
        <p:txBody>
          <a:bodyPr/>
          <a:lstStyle/>
          <a:p>
            <a:pPr eaLnBrk="1" hangingPunct="1"/>
            <a:r>
              <a:rPr lang="de-CH" sz="4800" dirty="0" smtClean="0"/>
              <a:t>1. Finanzmarktpolitik</a:t>
            </a:r>
          </a:p>
        </p:txBody>
      </p:sp>
      <p:sp>
        <p:nvSpPr>
          <p:cNvPr id="8195" name="Text Box 3"/>
          <p:cNvSpPr txBox="1">
            <a:spLocks noChangeArrowheads="1"/>
          </p:cNvSpPr>
          <p:nvPr/>
        </p:nvSpPr>
        <p:spPr bwMode="auto">
          <a:xfrm>
            <a:off x="758825" y="1820863"/>
            <a:ext cx="7626350" cy="457200"/>
          </a:xfrm>
          <a:prstGeom prst="rect">
            <a:avLst/>
          </a:prstGeom>
          <a:noFill/>
          <a:ln w="9525">
            <a:noFill/>
            <a:miter lim="800000"/>
            <a:headEnd/>
            <a:tailEnd/>
          </a:ln>
        </p:spPr>
        <p:txBody>
          <a:bodyPr>
            <a:spAutoFit/>
          </a:bodyPr>
          <a:lstStyle/>
          <a:p>
            <a:endParaRPr lang="de-DE"/>
          </a:p>
        </p:txBody>
      </p:sp>
      <p:pic>
        <p:nvPicPr>
          <p:cNvPr id="6" name="Picture 12" descr="http://t2.gstatic.com/images?q=tbn:ANd9GcQnXaBvq5iX7uX-u5FAnEQPLeiS4bvDrxkb_ryDXD2BMhY3jm22"/>
          <p:cNvPicPr>
            <a:picLocks noChangeAspect="1" noChangeArrowheads="1"/>
          </p:cNvPicPr>
          <p:nvPr/>
        </p:nvPicPr>
        <p:blipFill>
          <a:blip r:embed="rId3" cstate="print"/>
          <a:srcRect/>
          <a:stretch>
            <a:fillRect/>
          </a:stretch>
        </p:blipFill>
        <p:spPr bwMode="auto">
          <a:xfrm>
            <a:off x="6523114" y="3379054"/>
            <a:ext cx="2098372" cy="2098373"/>
          </a:xfrm>
          <a:prstGeom prst="rect">
            <a:avLst/>
          </a:prstGeom>
          <a:noFill/>
        </p:spPr>
      </p:pic>
      <p:pic>
        <p:nvPicPr>
          <p:cNvPr id="7" name="Picture 6" descr="http://www.rappiballon.ch/bilder/impressionen/heissluftballon2.jpg"/>
          <p:cNvPicPr>
            <a:picLocks noChangeAspect="1" noChangeArrowheads="1"/>
          </p:cNvPicPr>
          <p:nvPr/>
        </p:nvPicPr>
        <p:blipFill>
          <a:blip r:embed="rId4" cstate="print"/>
          <a:srcRect l="33625" t="32170" r="39707" b="19576"/>
          <a:stretch>
            <a:fillRect/>
          </a:stretch>
        </p:blipFill>
        <p:spPr bwMode="auto">
          <a:xfrm>
            <a:off x="2201382" y="1223157"/>
            <a:ext cx="3629401" cy="4734001"/>
          </a:xfrm>
          <a:prstGeom prst="rect">
            <a:avLst/>
          </a:prstGeom>
          <a:noFill/>
        </p:spPr>
      </p:pic>
      <p:cxnSp>
        <p:nvCxnSpPr>
          <p:cNvPr id="9" name="Gerade Verbindung mit Pfeil 8"/>
          <p:cNvCxnSpPr/>
          <p:nvPr/>
        </p:nvCxnSpPr>
        <p:spPr bwMode="auto">
          <a:xfrm flipH="1">
            <a:off x="4239491" y="4868883"/>
            <a:ext cx="2339439" cy="831273"/>
          </a:xfrm>
          <a:prstGeom prst="straightConnector1">
            <a:avLst/>
          </a:prstGeom>
          <a:solidFill>
            <a:schemeClr val="accent1"/>
          </a:solidFill>
          <a:ln w="57150" cap="flat" cmpd="sng" algn="ctr">
            <a:solidFill>
              <a:schemeClr val="tx1"/>
            </a:solidFill>
            <a:prstDash val="solid"/>
            <a:round/>
            <a:headEnd type="none" w="med" len="med"/>
            <a:tailEnd type="arrow"/>
          </a:ln>
          <a:effectLst/>
        </p:spPr>
      </p:cxn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el 1"/>
          <p:cNvSpPr>
            <a:spLocks noGrp="1"/>
          </p:cNvSpPr>
          <p:nvPr>
            <p:ph type="title" idx="4294967295"/>
          </p:nvPr>
        </p:nvSpPr>
        <p:spPr>
          <a:xfrm>
            <a:off x="1052060" y="263650"/>
            <a:ext cx="7461250" cy="620713"/>
          </a:xfrm>
        </p:spPr>
        <p:txBody>
          <a:bodyPr/>
          <a:lstStyle/>
          <a:p>
            <a:pPr eaLnBrk="1" hangingPunct="1"/>
            <a:r>
              <a:rPr lang="de-CH" sz="2800" dirty="0" smtClean="0"/>
              <a:t>1. Finanzmarktpolitik</a:t>
            </a:r>
          </a:p>
        </p:txBody>
      </p:sp>
      <p:sp>
        <p:nvSpPr>
          <p:cNvPr id="30723" name="Inhaltsplatzhalter 2"/>
          <p:cNvSpPr>
            <a:spLocks noGrp="1"/>
          </p:cNvSpPr>
          <p:nvPr>
            <p:ph idx="4294967295"/>
          </p:nvPr>
        </p:nvSpPr>
        <p:spPr>
          <a:xfrm>
            <a:off x="1112198" y="1335414"/>
            <a:ext cx="7472363" cy="4405312"/>
          </a:xfrm>
        </p:spPr>
        <p:txBody>
          <a:bodyPr/>
          <a:lstStyle/>
          <a:p>
            <a:pPr marL="400050" indent="-400050" eaLnBrk="1" hangingPunct="1">
              <a:buFontTx/>
              <a:buNone/>
            </a:pPr>
            <a:r>
              <a:rPr lang="de-CH" dirty="0" smtClean="0">
                <a:cs typeface="Arial" charset="0"/>
              </a:rPr>
              <a:t>Ziele</a:t>
            </a:r>
          </a:p>
          <a:p>
            <a:pPr marL="400050" indent="-400050" eaLnBrk="1" hangingPunct="1">
              <a:buFontTx/>
              <a:buNone/>
            </a:pPr>
            <a:endParaRPr lang="de-CH" dirty="0" smtClean="0"/>
          </a:p>
          <a:p>
            <a:pPr marL="400050" indent="-400050" eaLnBrk="1" hangingPunct="1">
              <a:buFontTx/>
              <a:buAutoNum type="arabicPeriod"/>
            </a:pPr>
            <a:r>
              <a:rPr lang="de-CH" dirty="0" smtClean="0"/>
              <a:t>Hochwertige Dienstleistungen für die Volkswirtschaft ermöglichen</a:t>
            </a:r>
          </a:p>
          <a:p>
            <a:pPr marL="400050" indent="-400050" eaLnBrk="1" hangingPunct="1">
              <a:buFontTx/>
              <a:buAutoNum type="arabicPeriod"/>
            </a:pPr>
            <a:endParaRPr lang="de-CH" dirty="0" smtClean="0"/>
          </a:p>
          <a:p>
            <a:pPr marL="400050" indent="-400050" eaLnBrk="1" hangingPunct="1">
              <a:buFontTx/>
              <a:buAutoNum type="arabicPeriod"/>
            </a:pPr>
            <a:r>
              <a:rPr lang="de-CH" dirty="0" smtClean="0"/>
              <a:t>Gute Rahmenbedingungen für eine wertschöpfungsstarke Finanzbranche sicherstellen</a:t>
            </a:r>
          </a:p>
          <a:p>
            <a:pPr marL="400050" indent="-400050" eaLnBrk="1" hangingPunct="1">
              <a:buFontTx/>
              <a:buAutoNum type="arabicPeriod"/>
            </a:pPr>
            <a:endParaRPr lang="de-CH" dirty="0" smtClean="0"/>
          </a:p>
          <a:p>
            <a:pPr marL="400050" indent="-400050" eaLnBrk="1" hangingPunct="1">
              <a:buFontTx/>
              <a:buAutoNum type="arabicPeriod"/>
            </a:pPr>
            <a:r>
              <a:rPr lang="de-CH" dirty="0" smtClean="0"/>
              <a:t>Hohe Systemstabilität und Funktionsfähigkeit sicherstellen</a:t>
            </a:r>
          </a:p>
          <a:p>
            <a:pPr marL="400050" indent="-400050" eaLnBrk="1" hangingPunct="1">
              <a:buFontTx/>
              <a:buAutoNum type="arabicPeriod"/>
            </a:pPr>
            <a:endParaRPr lang="de-CH" dirty="0" smtClean="0"/>
          </a:p>
          <a:p>
            <a:pPr marL="400050" indent="-400050" eaLnBrk="1" hangingPunct="1">
              <a:buFontTx/>
              <a:buAutoNum type="arabicPeriod"/>
            </a:pPr>
            <a:r>
              <a:rPr lang="de-CH" dirty="0" smtClean="0"/>
              <a:t>Integrität und Reputation des Finanzplatzes erhalten</a:t>
            </a:r>
            <a:endParaRPr lang="en-US"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952500" y="260020"/>
            <a:ext cx="7461250" cy="696913"/>
          </a:xfrm>
        </p:spPr>
        <p:txBody>
          <a:bodyPr/>
          <a:lstStyle/>
          <a:p>
            <a:pPr eaLnBrk="1" hangingPunct="1"/>
            <a:r>
              <a:rPr lang="de-CH" sz="2800" kern="1200" dirty="0" smtClean="0"/>
              <a:t>1. Finanzmarktpolitik</a:t>
            </a:r>
          </a:p>
        </p:txBody>
      </p:sp>
      <p:sp>
        <p:nvSpPr>
          <p:cNvPr id="6147" name="Rectangle 3"/>
          <p:cNvSpPr>
            <a:spLocks noChangeArrowheads="1"/>
          </p:cNvSpPr>
          <p:nvPr/>
        </p:nvSpPr>
        <p:spPr bwMode="auto">
          <a:xfrm>
            <a:off x="1285875" y="1716088"/>
            <a:ext cx="7472363" cy="4192587"/>
          </a:xfrm>
          <a:prstGeom prst="rect">
            <a:avLst/>
          </a:prstGeom>
          <a:noFill/>
          <a:ln w="9525">
            <a:noFill/>
            <a:miter lim="800000"/>
            <a:headEnd/>
            <a:tailEnd/>
          </a:ln>
        </p:spPr>
        <p:txBody>
          <a:bodyPr lIns="0" tIns="0" rIns="0" bIns="0"/>
          <a:lstStyle/>
          <a:p>
            <a:pPr marL="457200" indent="-457200" algn="l" eaLnBrk="1" hangingPunct="1">
              <a:spcBef>
                <a:spcPct val="20000"/>
              </a:spcBef>
            </a:pPr>
            <a:endParaRPr lang="de-CH" sz="2100" dirty="0">
              <a:latin typeface="Arial" charset="0"/>
            </a:endParaRPr>
          </a:p>
          <a:p>
            <a:pPr marL="457200" indent="-457200" algn="l" eaLnBrk="1" hangingPunct="1">
              <a:spcBef>
                <a:spcPct val="20000"/>
              </a:spcBef>
              <a:buFontTx/>
              <a:buAutoNum type="arabicPeriod"/>
            </a:pPr>
            <a:endParaRPr lang="de-CH" sz="2100" b="1" dirty="0" smtClean="0">
              <a:solidFill>
                <a:srgbClr val="333399"/>
              </a:solidFill>
              <a:latin typeface="Arial" charset="0"/>
            </a:endParaRPr>
          </a:p>
          <a:p>
            <a:pPr marL="914400" lvl="1" indent="-457200" algn="l" eaLnBrk="1" hangingPunct="1">
              <a:spcBef>
                <a:spcPct val="20000"/>
              </a:spcBef>
            </a:pPr>
            <a:endParaRPr lang="de-CH" sz="2100" b="1" dirty="0">
              <a:latin typeface="Arial" charset="0"/>
            </a:endParaRPr>
          </a:p>
          <a:p>
            <a:pPr marL="457200" indent="-457200" algn="l" eaLnBrk="1" hangingPunct="1">
              <a:spcBef>
                <a:spcPct val="20000"/>
              </a:spcBef>
            </a:pPr>
            <a:endParaRPr lang="de-CH" sz="2100" dirty="0">
              <a:latin typeface="Arial" charset="0"/>
            </a:endParaRPr>
          </a:p>
          <a:p>
            <a:pPr marL="457200" indent="-457200" algn="l" eaLnBrk="1" hangingPunct="1">
              <a:spcBef>
                <a:spcPct val="20000"/>
              </a:spcBef>
            </a:pPr>
            <a:endParaRPr lang="de-CH" sz="2100" dirty="0">
              <a:latin typeface="Arial" charset="0"/>
            </a:endParaRPr>
          </a:p>
          <a:p>
            <a:pPr marL="457200" indent="-457200" algn="l" eaLnBrk="1" hangingPunct="1">
              <a:spcBef>
                <a:spcPct val="20000"/>
              </a:spcBef>
              <a:buFontTx/>
              <a:buChar char="•"/>
            </a:pPr>
            <a:endParaRPr lang="de-CH" sz="2100" dirty="0">
              <a:latin typeface="Arial" charset="0"/>
            </a:endParaRPr>
          </a:p>
        </p:txBody>
      </p:sp>
      <p:sp>
        <p:nvSpPr>
          <p:cNvPr id="4" name="Rectangle 3"/>
          <p:cNvSpPr txBox="1">
            <a:spLocks noChangeArrowheads="1"/>
          </p:cNvSpPr>
          <p:nvPr/>
        </p:nvSpPr>
        <p:spPr bwMode="auto">
          <a:xfrm>
            <a:off x="1011568" y="1207327"/>
            <a:ext cx="7716796" cy="4528457"/>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609600" marR="0" lvl="0" indent="-609600" algn="l" defTabSz="914400" rtl="0" eaLnBrk="1" fontAlgn="base" latinLnBrk="0" hangingPunct="1">
              <a:lnSpc>
                <a:spcPct val="100000"/>
              </a:lnSpc>
              <a:spcBef>
                <a:spcPct val="0"/>
              </a:spcBef>
              <a:spcAft>
                <a:spcPct val="0"/>
              </a:spcAft>
              <a:buClrTx/>
              <a:buSzTx/>
              <a:buFontTx/>
              <a:buNone/>
              <a:tabLst/>
              <a:defRPr/>
            </a:pPr>
            <a:r>
              <a:rPr kumimoji="0" lang="en-US" sz="2100" i="0" u="none" strike="noStrike" kern="0" cap="none" spc="0" normalizeH="0" baseline="0" noProof="0" dirty="0" err="1" smtClean="0">
                <a:ln>
                  <a:noFill/>
                </a:ln>
                <a:effectLst/>
                <a:uLnTx/>
                <a:uFillTx/>
                <a:latin typeface="+mn-lt"/>
                <a:ea typeface="+mn-ea"/>
                <a:cs typeface="+mn-cs"/>
              </a:rPr>
              <a:t>Haltung</a:t>
            </a:r>
            <a:r>
              <a:rPr kumimoji="0" lang="en-US" sz="2100" i="0" u="none" strike="noStrike" kern="0" cap="none" spc="0" normalizeH="0" baseline="0" noProof="0" dirty="0" smtClean="0">
                <a:ln>
                  <a:noFill/>
                </a:ln>
                <a:effectLst/>
                <a:uLnTx/>
                <a:uFillTx/>
                <a:latin typeface="+mn-lt"/>
                <a:ea typeface="+mn-ea"/>
                <a:cs typeface="+mn-cs"/>
              </a:rPr>
              <a:t> </a:t>
            </a:r>
            <a:r>
              <a:rPr kumimoji="0" lang="en-US" sz="2100" i="0" u="none" strike="noStrike" kern="0" cap="none" spc="0" normalizeH="0" baseline="0" noProof="0" dirty="0" err="1" smtClean="0">
                <a:ln>
                  <a:noFill/>
                </a:ln>
                <a:effectLst/>
                <a:uLnTx/>
                <a:uFillTx/>
                <a:latin typeface="+mn-lt"/>
                <a:ea typeface="+mn-ea"/>
                <a:cs typeface="+mn-cs"/>
              </a:rPr>
              <a:t>Schweiz</a:t>
            </a:r>
            <a:endParaRPr kumimoji="0" lang="en-US" sz="2100" i="0" u="none" strike="noStrike" kern="0" cap="none" spc="0" normalizeH="0" baseline="0" noProof="0" dirty="0" smtClean="0">
              <a:ln>
                <a:noFill/>
              </a:ln>
              <a:effectLst/>
              <a:uLnTx/>
              <a:uFillTx/>
              <a:latin typeface="+mn-lt"/>
              <a:ea typeface="+mn-ea"/>
              <a:cs typeface="+mn-cs"/>
            </a:endParaRPr>
          </a:p>
          <a:p>
            <a:pPr marL="609600" marR="0" lvl="0" indent="-609600" algn="l" defTabSz="914400" rtl="0" eaLnBrk="1" fontAlgn="base" latinLnBrk="0" hangingPunct="1">
              <a:lnSpc>
                <a:spcPct val="100000"/>
              </a:lnSpc>
              <a:spcBef>
                <a:spcPct val="0"/>
              </a:spcBef>
              <a:spcAft>
                <a:spcPct val="0"/>
              </a:spcAft>
              <a:buClrTx/>
              <a:buSzTx/>
              <a:buFontTx/>
              <a:buNone/>
              <a:tabLst/>
              <a:defRPr/>
            </a:pPr>
            <a:endParaRPr kumimoji="0" lang="en-US" sz="2100" i="0" u="none" strike="noStrike" kern="0" cap="none" spc="0" normalizeH="0" baseline="0" noProof="0" dirty="0" smtClean="0">
              <a:ln>
                <a:noFill/>
              </a:ln>
              <a:solidFill>
                <a:schemeClr val="tx1"/>
              </a:solidFill>
              <a:effectLst/>
              <a:uLnTx/>
              <a:uFillTx/>
              <a:latin typeface="+mn-lt"/>
              <a:ea typeface="+mn-ea"/>
              <a:cs typeface="+mn-cs"/>
            </a:endParaRPr>
          </a:p>
          <a:p>
            <a:pPr algn="l"/>
            <a:r>
              <a:rPr kumimoji="0" lang="de-CH" sz="2100" i="1" u="none" strike="noStrike" kern="0" cap="none" spc="0" normalizeH="0" baseline="0" noProof="0" dirty="0" smtClean="0">
                <a:ln>
                  <a:noFill/>
                </a:ln>
                <a:solidFill>
                  <a:schemeClr val="tx1"/>
                </a:solidFill>
                <a:effectLst/>
                <a:uLnTx/>
                <a:uFillTx/>
                <a:latin typeface="+mn-lt"/>
                <a:ea typeface="+mn-ea"/>
                <a:cs typeface="+mn-cs"/>
              </a:rPr>
              <a:t>„Der Bundesrat hat immer die Haltung vertreten, dass es nicht im Interesse der Schweiz ist, unversteuertes Geld aus dem Ausland anzuziehen. Der Bundesrat setzt deshalb auf eine Strategie, die ermöglicht, dass das Interesse ausländischer Staaten auf Durchsetzung ihrer Steuergesetzgebung mit den langfristigen Interessen des Finanzplatzes Schweiz in Übereinstimmung gebracht wird.“</a:t>
            </a:r>
          </a:p>
          <a:p>
            <a:pPr marL="609600" marR="0" lvl="0" indent="-609600" algn="l" defTabSz="914400" rtl="0" eaLnBrk="1" fontAlgn="base" latinLnBrk="0" hangingPunct="1">
              <a:lnSpc>
                <a:spcPct val="100000"/>
              </a:lnSpc>
              <a:spcBef>
                <a:spcPct val="0"/>
              </a:spcBef>
              <a:spcAft>
                <a:spcPct val="0"/>
              </a:spcAft>
              <a:buClrTx/>
              <a:buSzTx/>
              <a:buFontTx/>
              <a:buNone/>
              <a:tabLst/>
              <a:defRPr/>
            </a:pPr>
            <a:r>
              <a:rPr kumimoji="0" lang="de-CH" sz="2100" i="0" u="none" strike="noStrike" kern="0" cap="none" spc="0" normalizeH="0" baseline="0" noProof="0" dirty="0" smtClean="0">
                <a:ln>
                  <a:noFill/>
                </a:ln>
                <a:solidFill>
                  <a:schemeClr val="tx1"/>
                </a:solidFill>
                <a:effectLst/>
                <a:uLnTx/>
                <a:uFillTx/>
                <a:latin typeface="+mn-lt"/>
                <a:ea typeface="+mn-ea"/>
                <a:cs typeface="+mn-cs"/>
              </a:rPr>
              <a:t>(vgl. EFD-Medienmitteilung vom 16.12.2009)</a:t>
            </a:r>
          </a:p>
          <a:p>
            <a:pPr marL="609600" marR="0" lvl="0" indent="-609600" algn="l" defTabSz="914400" rtl="0" eaLnBrk="1" fontAlgn="base" latinLnBrk="0" hangingPunct="1">
              <a:lnSpc>
                <a:spcPct val="100000"/>
              </a:lnSpc>
              <a:spcBef>
                <a:spcPct val="0"/>
              </a:spcBef>
              <a:spcAft>
                <a:spcPct val="0"/>
              </a:spcAft>
              <a:buClrTx/>
              <a:buSzTx/>
              <a:buFont typeface="Wingdings" pitchFamily="2" charset="2"/>
              <a:buChar char="Ø"/>
              <a:tabLst/>
              <a:defRPr/>
            </a:pPr>
            <a:endParaRPr kumimoji="0" lang="de-CH" sz="2100" i="0" u="none" strike="noStrike" kern="0" cap="none" spc="0" normalizeH="0" baseline="0" noProof="0" dirty="0" smtClean="0">
              <a:ln>
                <a:noFill/>
              </a:ln>
              <a:effectLst/>
              <a:uLnTx/>
              <a:uFillTx/>
              <a:latin typeface="+mn-lt"/>
              <a:ea typeface="+mn-ea"/>
              <a:cs typeface="+mn-cs"/>
            </a:endParaRPr>
          </a:p>
          <a:p>
            <a:pPr marL="1409700" marR="0" lvl="2" indent="-609600" algn="l" defTabSz="914400" rtl="0" eaLnBrk="1" fontAlgn="base" latinLnBrk="0" hangingPunct="1">
              <a:lnSpc>
                <a:spcPct val="100000"/>
              </a:lnSpc>
              <a:spcBef>
                <a:spcPct val="0"/>
              </a:spcBef>
              <a:spcAft>
                <a:spcPct val="0"/>
              </a:spcAft>
              <a:buClr>
                <a:schemeClr val="tx1"/>
              </a:buClr>
              <a:buSzTx/>
              <a:buFont typeface="Arial" pitchFamily="34" charset="0"/>
              <a:buChar char="•"/>
              <a:tabLst/>
              <a:defRPr/>
            </a:pPr>
            <a:r>
              <a:rPr kumimoji="0" lang="en-US" sz="2100" i="0" u="none" strike="noStrike" kern="0" cap="none" spc="0" normalizeH="0" baseline="0" noProof="0" dirty="0" err="1" smtClean="0">
                <a:ln>
                  <a:noFill/>
                </a:ln>
                <a:effectLst/>
                <a:uLnTx/>
                <a:uFillTx/>
                <a:latin typeface="+mn-lt"/>
              </a:rPr>
              <a:t>Wahrung</a:t>
            </a:r>
            <a:r>
              <a:rPr kumimoji="0" lang="en-US" sz="2100" i="0" u="none" strike="noStrike" kern="0" cap="none" spc="0" normalizeH="0" baseline="0" noProof="0" dirty="0" smtClean="0">
                <a:ln>
                  <a:noFill/>
                </a:ln>
                <a:effectLst/>
                <a:uLnTx/>
                <a:uFillTx/>
                <a:latin typeface="+mn-lt"/>
              </a:rPr>
              <a:t> </a:t>
            </a:r>
            <a:r>
              <a:rPr kumimoji="0" lang="en-US" sz="2100" i="0" u="none" strike="noStrike" kern="0" cap="none" spc="0" normalizeH="0" baseline="0" noProof="0" dirty="0" err="1" smtClean="0">
                <a:ln>
                  <a:noFill/>
                </a:ln>
                <a:effectLst/>
                <a:uLnTx/>
                <a:uFillTx/>
                <a:latin typeface="+mn-lt"/>
              </a:rPr>
              <a:t>Privatsphäre</a:t>
            </a:r>
            <a:r>
              <a:rPr kumimoji="0" lang="en-US" sz="2100" i="0" u="none" strike="noStrike" kern="0" cap="none" spc="0" normalizeH="0" baseline="0" noProof="0" dirty="0" smtClean="0">
                <a:ln>
                  <a:noFill/>
                </a:ln>
                <a:effectLst/>
                <a:uLnTx/>
                <a:uFillTx/>
                <a:latin typeface="+mn-lt"/>
              </a:rPr>
              <a:t> (</a:t>
            </a:r>
            <a:r>
              <a:rPr kumimoji="0" lang="en-US" sz="2100" i="0" u="none" strike="noStrike" kern="0" cap="none" spc="0" normalizeH="0" baseline="0" noProof="0" dirty="0" err="1" smtClean="0">
                <a:ln>
                  <a:noFill/>
                </a:ln>
                <a:effectLst/>
                <a:uLnTx/>
                <a:uFillTx/>
                <a:latin typeface="+mn-lt"/>
              </a:rPr>
              <a:t>kein</a:t>
            </a:r>
            <a:r>
              <a:rPr kumimoji="0" lang="en-US" sz="2100" i="0" u="none" strike="noStrike" kern="0" cap="none" spc="0" normalizeH="0" baseline="0" noProof="0" dirty="0" smtClean="0">
                <a:ln>
                  <a:noFill/>
                </a:ln>
                <a:effectLst/>
                <a:uLnTx/>
                <a:uFillTx/>
                <a:latin typeface="+mn-lt"/>
              </a:rPr>
              <a:t> </a:t>
            </a:r>
            <a:r>
              <a:rPr kumimoji="0" lang="en-US" sz="2100" i="0" u="none" strike="noStrike" kern="0" cap="none" spc="0" normalizeH="0" baseline="0" noProof="0" dirty="0" err="1" smtClean="0">
                <a:ln>
                  <a:noFill/>
                </a:ln>
                <a:effectLst/>
                <a:uLnTx/>
                <a:uFillTx/>
                <a:latin typeface="+mn-lt"/>
              </a:rPr>
              <a:t>automatischer</a:t>
            </a:r>
            <a:r>
              <a:rPr kumimoji="0" lang="en-US" sz="2100" i="0" u="none" strike="noStrike" kern="0" cap="none" spc="0" normalizeH="0" baseline="0" noProof="0" dirty="0" smtClean="0">
                <a:ln>
                  <a:noFill/>
                </a:ln>
                <a:effectLst/>
                <a:uLnTx/>
                <a:uFillTx/>
                <a:latin typeface="+mn-lt"/>
              </a:rPr>
              <a:t> </a:t>
            </a:r>
            <a:r>
              <a:rPr kumimoji="0" lang="en-US" sz="2100" i="0" u="none" strike="noStrike" kern="0" cap="none" spc="0" normalizeH="0" baseline="0" noProof="0" dirty="0" err="1" smtClean="0">
                <a:ln>
                  <a:noFill/>
                </a:ln>
                <a:effectLst/>
                <a:uLnTx/>
                <a:uFillTx/>
                <a:latin typeface="+mn-lt"/>
              </a:rPr>
              <a:t>Informationsaustausch</a:t>
            </a:r>
            <a:r>
              <a:rPr kumimoji="0" lang="en-US" sz="2100" i="0" u="none" strike="noStrike" kern="0" cap="none" spc="0" normalizeH="0" baseline="0" noProof="0" dirty="0" smtClean="0">
                <a:ln>
                  <a:noFill/>
                </a:ln>
                <a:effectLst/>
                <a:uLnTx/>
                <a:uFillTx/>
                <a:latin typeface="+mn-lt"/>
              </a:rPr>
              <a:t>)</a:t>
            </a:r>
          </a:p>
          <a:p>
            <a:pPr marL="1409700" marR="0" lvl="2" indent="-609600" algn="l" defTabSz="914400" rtl="0" eaLnBrk="1" fontAlgn="base" latinLnBrk="0" hangingPunct="1">
              <a:lnSpc>
                <a:spcPct val="100000"/>
              </a:lnSpc>
              <a:spcBef>
                <a:spcPct val="0"/>
              </a:spcBef>
              <a:spcAft>
                <a:spcPct val="0"/>
              </a:spcAft>
              <a:buClr>
                <a:schemeClr val="tx1"/>
              </a:buClr>
              <a:buSzTx/>
              <a:buFont typeface="Arial" pitchFamily="34" charset="0"/>
              <a:buChar char="•"/>
              <a:tabLst/>
              <a:defRPr/>
            </a:pPr>
            <a:r>
              <a:rPr kumimoji="0" lang="en-US" sz="2100" i="0" u="none" strike="noStrike" kern="0" cap="none" spc="0" normalizeH="0" baseline="0" noProof="0" dirty="0" err="1" smtClean="0">
                <a:ln>
                  <a:noFill/>
                </a:ln>
                <a:effectLst/>
                <a:uLnTx/>
                <a:uFillTx/>
                <a:latin typeface="+mn-lt"/>
              </a:rPr>
              <a:t>Durchsetzung</a:t>
            </a:r>
            <a:r>
              <a:rPr kumimoji="0" lang="en-US" sz="2100" i="0" u="none" strike="noStrike" kern="0" cap="none" spc="0" normalizeH="0" baseline="0" noProof="0" dirty="0" smtClean="0">
                <a:ln>
                  <a:noFill/>
                </a:ln>
                <a:effectLst/>
                <a:uLnTx/>
                <a:uFillTx/>
                <a:latin typeface="+mn-lt"/>
              </a:rPr>
              <a:t> </a:t>
            </a:r>
            <a:r>
              <a:rPr kumimoji="0" lang="en-US" sz="2100" i="0" u="none" strike="noStrike" kern="0" cap="none" spc="0" normalizeH="0" baseline="0" noProof="0" dirty="0" err="1" smtClean="0">
                <a:ln>
                  <a:noFill/>
                </a:ln>
                <a:effectLst/>
                <a:uLnTx/>
                <a:uFillTx/>
                <a:latin typeface="+mn-lt"/>
              </a:rPr>
              <a:t>berechtigter</a:t>
            </a:r>
            <a:r>
              <a:rPr kumimoji="0" lang="en-US" sz="2100" i="0" u="none" strike="noStrike" kern="0" cap="none" spc="0" normalizeH="0" baseline="0" noProof="0" dirty="0" smtClean="0">
                <a:ln>
                  <a:noFill/>
                </a:ln>
                <a:effectLst/>
                <a:uLnTx/>
                <a:uFillTx/>
                <a:latin typeface="+mn-lt"/>
              </a:rPr>
              <a:t> </a:t>
            </a:r>
            <a:r>
              <a:rPr kumimoji="0" lang="en-US" sz="2100" i="0" u="none" strike="noStrike" kern="0" cap="none" spc="0" normalizeH="0" baseline="0" noProof="0" dirty="0" err="1" smtClean="0">
                <a:ln>
                  <a:noFill/>
                </a:ln>
                <a:effectLst/>
                <a:uLnTx/>
                <a:uFillTx/>
                <a:latin typeface="+mn-lt"/>
              </a:rPr>
              <a:t>Steueransprüche</a:t>
            </a:r>
            <a:endParaRPr kumimoji="0" lang="en-US" sz="2100" i="0" u="none" strike="noStrike" kern="0" cap="none" spc="0" normalizeH="0" baseline="0" noProof="0" dirty="0" smtClean="0">
              <a:ln>
                <a:noFill/>
              </a:ln>
              <a:effectLst/>
              <a:uLnTx/>
              <a:uFillTx/>
              <a:latin typeface="+mn-lt"/>
            </a:endParaRPr>
          </a:p>
          <a:p>
            <a:pPr marL="1409700" marR="0" lvl="2" indent="-609600" algn="l" defTabSz="914400" rtl="0" eaLnBrk="1" fontAlgn="base" latinLnBrk="0" hangingPunct="1">
              <a:lnSpc>
                <a:spcPct val="100000"/>
              </a:lnSpc>
              <a:spcBef>
                <a:spcPct val="0"/>
              </a:spcBef>
              <a:spcAft>
                <a:spcPct val="0"/>
              </a:spcAft>
              <a:buClr>
                <a:schemeClr val="tx1"/>
              </a:buClr>
              <a:buSzTx/>
              <a:buFont typeface="Arial" pitchFamily="34" charset="0"/>
              <a:buChar char="•"/>
              <a:tabLst/>
              <a:defRPr/>
            </a:pPr>
            <a:r>
              <a:rPr kumimoji="0" lang="en-US" sz="2100" i="0" u="none" strike="noStrike" kern="0" cap="none" spc="0" normalizeH="0" baseline="0" noProof="0" dirty="0" err="1" smtClean="0">
                <a:ln>
                  <a:noFill/>
                </a:ln>
                <a:effectLst/>
                <a:uLnTx/>
                <a:uFillTx/>
                <a:latin typeface="+mn-lt"/>
              </a:rPr>
              <a:t>Verbesserung</a:t>
            </a:r>
            <a:r>
              <a:rPr kumimoji="0" lang="en-US" sz="2100" i="0" u="none" strike="noStrike" kern="0" cap="none" spc="0" normalizeH="0" baseline="0" noProof="0" dirty="0" smtClean="0">
                <a:ln>
                  <a:noFill/>
                </a:ln>
                <a:effectLst/>
                <a:uLnTx/>
                <a:uFillTx/>
                <a:latin typeface="+mn-lt"/>
              </a:rPr>
              <a:t> / </a:t>
            </a:r>
            <a:r>
              <a:rPr lang="en-US" sz="2100" kern="0" dirty="0" err="1" smtClean="0">
                <a:latin typeface="+mn-lt"/>
              </a:rPr>
              <a:t>Sicherung</a:t>
            </a:r>
            <a:r>
              <a:rPr lang="en-US" sz="2100" kern="0" dirty="0" smtClean="0">
                <a:latin typeface="+mn-lt"/>
              </a:rPr>
              <a:t> </a:t>
            </a:r>
            <a:r>
              <a:rPr kumimoji="0" lang="en-US" sz="2100" i="0" u="none" strike="noStrike" kern="0" cap="none" spc="0" normalizeH="0" baseline="0" noProof="0" dirty="0" err="1" smtClean="0">
                <a:ln>
                  <a:noFill/>
                </a:ln>
                <a:effectLst/>
                <a:uLnTx/>
                <a:uFillTx/>
                <a:latin typeface="+mn-lt"/>
              </a:rPr>
              <a:t>Marktzutritt</a:t>
            </a:r>
            <a:endParaRPr kumimoji="0" lang="de-CH" sz="2100" i="0" u="none" strike="noStrike" kern="0" cap="none" spc="0" normalizeH="0" baseline="0" noProof="0" dirty="0" smtClean="0">
              <a:ln>
                <a:noFill/>
              </a:ln>
              <a:effectLst/>
              <a:uLnTx/>
              <a:uFillTx/>
              <a:latin typeface="+mn-lt"/>
              <a:ea typeface="+mn-ea"/>
              <a:cs typeface="+mn-cs"/>
              <a:sym typeface="Wingdings" pitchFamily="2" charset="2"/>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0" descr="http://t1.gstatic.com/images?q=tbn:ANd9GcTXya9aiSPPJhnOSCIi7IcEy_vP_NyC3UJ2BJDCaFe2Mwb82vXd"/>
          <p:cNvPicPr>
            <a:picLocks noChangeAspect="1" noChangeArrowheads="1"/>
          </p:cNvPicPr>
          <p:nvPr/>
        </p:nvPicPr>
        <p:blipFill>
          <a:blip r:embed="rId3" cstate="print"/>
          <a:srcRect/>
          <a:stretch>
            <a:fillRect/>
          </a:stretch>
        </p:blipFill>
        <p:spPr bwMode="auto">
          <a:xfrm>
            <a:off x="1137008" y="1638794"/>
            <a:ext cx="7317526" cy="4548250"/>
          </a:xfrm>
          <a:prstGeom prst="rect">
            <a:avLst/>
          </a:prstGeom>
          <a:noFill/>
        </p:spPr>
      </p:pic>
      <p:sp>
        <p:nvSpPr>
          <p:cNvPr id="8194" name="Rectangle 2"/>
          <p:cNvSpPr>
            <a:spLocks noGrp="1" noChangeArrowheads="1"/>
          </p:cNvSpPr>
          <p:nvPr>
            <p:ph type="title"/>
          </p:nvPr>
        </p:nvSpPr>
        <p:spPr>
          <a:xfrm>
            <a:off x="1079335" y="237672"/>
            <a:ext cx="6817756" cy="468746"/>
          </a:xfrm>
        </p:spPr>
        <p:txBody>
          <a:bodyPr/>
          <a:lstStyle/>
          <a:p>
            <a:pPr eaLnBrk="1" hangingPunct="1"/>
            <a:r>
              <a:rPr lang="de-CH" sz="4800" kern="1200" dirty="0" smtClean="0"/>
              <a:t>2. Herausforderungen</a:t>
            </a:r>
          </a:p>
        </p:txBody>
      </p:sp>
      <p:sp>
        <p:nvSpPr>
          <p:cNvPr id="8195" name="Text Box 3"/>
          <p:cNvSpPr txBox="1">
            <a:spLocks noChangeArrowheads="1"/>
          </p:cNvSpPr>
          <p:nvPr/>
        </p:nvSpPr>
        <p:spPr bwMode="auto">
          <a:xfrm>
            <a:off x="758825" y="1820863"/>
            <a:ext cx="7626350" cy="457200"/>
          </a:xfrm>
          <a:prstGeom prst="rect">
            <a:avLst/>
          </a:prstGeom>
          <a:noFill/>
          <a:ln w="9525">
            <a:noFill/>
            <a:miter lim="800000"/>
            <a:headEnd/>
            <a:tailEnd/>
          </a:ln>
        </p:spPr>
        <p:txBody>
          <a:bodyPr>
            <a:spAutoFit/>
          </a:bodyPr>
          <a:lstStyle/>
          <a:p>
            <a:endParaRPr lang="de-DE"/>
          </a:p>
        </p:txBody>
      </p:sp>
      <p:pic>
        <p:nvPicPr>
          <p:cNvPr id="7" name="Picture 6" descr="http://www.rappiballon.ch/bilder/impressionen/heissluftballon2.jpg"/>
          <p:cNvPicPr>
            <a:picLocks noChangeAspect="1" noChangeArrowheads="1"/>
          </p:cNvPicPr>
          <p:nvPr/>
        </p:nvPicPr>
        <p:blipFill>
          <a:blip r:embed="rId4" cstate="print"/>
          <a:srcRect l="33625" t="32170" r="39707" b="19576"/>
          <a:stretch>
            <a:fillRect/>
          </a:stretch>
        </p:blipFill>
        <p:spPr bwMode="auto">
          <a:xfrm>
            <a:off x="4217161" y="3026841"/>
            <a:ext cx="1020743" cy="1331403"/>
          </a:xfrm>
          <a:prstGeom prst="rect">
            <a:avLst/>
          </a:prstGeom>
          <a:noFill/>
        </p:spPr>
      </p:pic>
      <p:sp>
        <p:nvSpPr>
          <p:cNvPr id="6" name="Textfeld 5"/>
          <p:cNvSpPr txBox="1"/>
          <p:nvPr/>
        </p:nvSpPr>
        <p:spPr>
          <a:xfrm>
            <a:off x="2470068" y="1959428"/>
            <a:ext cx="2636322" cy="400110"/>
          </a:xfrm>
          <a:prstGeom prst="rect">
            <a:avLst/>
          </a:prstGeom>
          <a:noFill/>
        </p:spPr>
        <p:txBody>
          <a:bodyPr wrap="square" rtlCol="0">
            <a:spAutoFit/>
          </a:bodyPr>
          <a:lstStyle/>
          <a:p>
            <a:r>
              <a:rPr lang="de-CH" sz="2000" b="1" dirty="0" smtClean="0">
                <a:solidFill>
                  <a:schemeClr val="bg1"/>
                </a:solidFill>
                <a:latin typeface="+mj-lt"/>
              </a:rPr>
              <a:t>Finanzstabilität</a:t>
            </a:r>
            <a:endParaRPr lang="de-CH" sz="2000" b="1" dirty="0">
              <a:solidFill>
                <a:schemeClr val="bg1"/>
              </a:solidFill>
              <a:latin typeface="+mj-lt"/>
            </a:endParaRPr>
          </a:p>
        </p:txBody>
      </p:sp>
      <p:sp>
        <p:nvSpPr>
          <p:cNvPr id="9" name="Textfeld 8"/>
          <p:cNvSpPr txBox="1"/>
          <p:nvPr/>
        </p:nvSpPr>
        <p:spPr>
          <a:xfrm>
            <a:off x="5094515" y="2669968"/>
            <a:ext cx="3313215" cy="400110"/>
          </a:xfrm>
          <a:prstGeom prst="rect">
            <a:avLst/>
          </a:prstGeom>
          <a:noFill/>
        </p:spPr>
        <p:txBody>
          <a:bodyPr wrap="square" rtlCol="0">
            <a:spAutoFit/>
          </a:bodyPr>
          <a:lstStyle/>
          <a:p>
            <a:r>
              <a:rPr lang="de-CH" sz="2000" b="1" dirty="0" smtClean="0">
                <a:solidFill>
                  <a:schemeClr val="bg1"/>
                </a:solidFill>
                <a:latin typeface="+mn-lt"/>
              </a:rPr>
              <a:t>Finanzmarktregulierung</a:t>
            </a:r>
            <a:endParaRPr lang="de-CH" sz="2000" b="1" dirty="0">
              <a:solidFill>
                <a:schemeClr val="bg1"/>
              </a:solidFill>
              <a:latin typeface="+mn-lt"/>
            </a:endParaRPr>
          </a:p>
        </p:txBody>
      </p:sp>
      <p:sp>
        <p:nvSpPr>
          <p:cNvPr id="10" name="Textfeld 9"/>
          <p:cNvSpPr txBox="1"/>
          <p:nvPr/>
        </p:nvSpPr>
        <p:spPr>
          <a:xfrm>
            <a:off x="1140032" y="3453741"/>
            <a:ext cx="3230089" cy="400110"/>
          </a:xfrm>
          <a:prstGeom prst="rect">
            <a:avLst/>
          </a:prstGeom>
          <a:noFill/>
        </p:spPr>
        <p:txBody>
          <a:bodyPr wrap="square" rtlCol="0">
            <a:spAutoFit/>
          </a:bodyPr>
          <a:lstStyle/>
          <a:p>
            <a:r>
              <a:rPr lang="de-CH" sz="2000" b="1" dirty="0" smtClean="0">
                <a:solidFill>
                  <a:schemeClr val="bg1"/>
                </a:solidFill>
                <a:latin typeface="+mj-lt"/>
              </a:rPr>
              <a:t>Standortwettbewerb</a:t>
            </a:r>
            <a:endParaRPr lang="de-CH" sz="2000" b="1" dirty="0">
              <a:solidFill>
                <a:schemeClr val="bg1"/>
              </a:solidFill>
              <a:latin typeface="+mj-lt"/>
            </a:endParaRPr>
          </a:p>
        </p:txBody>
      </p:sp>
      <p:sp>
        <p:nvSpPr>
          <p:cNvPr id="12" name="Textfeld 11"/>
          <p:cNvSpPr txBox="1"/>
          <p:nvPr/>
        </p:nvSpPr>
        <p:spPr>
          <a:xfrm>
            <a:off x="997529" y="989776"/>
            <a:ext cx="7908966" cy="461665"/>
          </a:xfrm>
          <a:prstGeom prst="rect">
            <a:avLst/>
          </a:prstGeom>
          <a:noFill/>
        </p:spPr>
        <p:txBody>
          <a:bodyPr wrap="square" rtlCol="0">
            <a:spAutoFit/>
          </a:bodyPr>
          <a:lstStyle/>
          <a:p>
            <a:pPr algn="l"/>
            <a:r>
              <a:rPr lang="de-CH" dirty="0" smtClean="0">
                <a:latin typeface="+mj-lt"/>
              </a:rPr>
              <a:t>Stark vom internationalen Umfeld beeinflusst</a:t>
            </a:r>
            <a:endParaRPr lang="de-CH" dirty="0">
              <a:latin typeface="+mj-lt"/>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019958" y="247897"/>
            <a:ext cx="7882742" cy="735013"/>
          </a:xfrm>
        </p:spPr>
        <p:txBody>
          <a:bodyPr/>
          <a:lstStyle/>
          <a:p>
            <a:pPr eaLnBrk="1" hangingPunct="1"/>
            <a:r>
              <a:rPr lang="de-CH" sz="2800" kern="1200" dirty="0" smtClean="0"/>
              <a:t>2. Herausforderungen: Finanzstabilität </a:t>
            </a:r>
          </a:p>
        </p:txBody>
      </p:sp>
      <p:pic>
        <p:nvPicPr>
          <p:cNvPr id="6" name="Grafik 5" descr="Gewitter Akropolis 1.jpg"/>
          <p:cNvPicPr>
            <a:picLocks noChangeAspect="1"/>
          </p:cNvPicPr>
          <p:nvPr/>
        </p:nvPicPr>
        <p:blipFill>
          <a:blip r:embed="rId3" cstate="print"/>
          <a:stretch>
            <a:fillRect/>
          </a:stretch>
        </p:blipFill>
        <p:spPr>
          <a:xfrm>
            <a:off x="1048368" y="1891724"/>
            <a:ext cx="7204981" cy="2815847"/>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Ellipse 19"/>
          <p:cNvSpPr/>
          <p:nvPr/>
        </p:nvSpPr>
        <p:spPr bwMode="auto">
          <a:xfrm>
            <a:off x="5802579" y="2921331"/>
            <a:ext cx="2755075" cy="771896"/>
          </a:xfrm>
          <a:prstGeom prst="ellipse">
            <a:avLst/>
          </a:prstGeom>
          <a:solidFill>
            <a:srgbClr val="CEDFF4"/>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19" name="Ellipse 18"/>
          <p:cNvSpPr/>
          <p:nvPr/>
        </p:nvSpPr>
        <p:spPr bwMode="auto">
          <a:xfrm>
            <a:off x="2679369" y="4215740"/>
            <a:ext cx="3811980" cy="1128156"/>
          </a:xfrm>
          <a:prstGeom prst="ellipse">
            <a:avLst/>
          </a:prstGeom>
          <a:solidFill>
            <a:srgbClr val="CEDFF4"/>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de-CH" dirty="0" smtClean="0"/>
          </a:p>
        </p:txBody>
      </p:sp>
      <p:sp>
        <p:nvSpPr>
          <p:cNvPr id="18" name="Ellipse 17"/>
          <p:cNvSpPr/>
          <p:nvPr/>
        </p:nvSpPr>
        <p:spPr bwMode="auto">
          <a:xfrm>
            <a:off x="850569" y="2755076"/>
            <a:ext cx="2850078" cy="1068779"/>
          </a:xfrm>
          <a:prstGeom prst="ellipse">
            <a:avLst/>
          </a:prstGeom>
          <a:solidFill>
            <a:srgbClr val="CEDFF4"/>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8194" name="Rectangle 2"/>
          <p:cNvSpPr>
            <a:spLocks noGrp="1" noChangeArrowheads="1"/>
          </p:cNvSpPr>
          <p:nvPr>
            <p:ph type="title"/>
          </p:nvPr>
        </p:nvSpPr>
        <p:spPr>
          <a:xfrm>
            <a:off x="939800" y="308100"/>
            <a:ext cx="8045450" cy="735013"/>
          </a:xfrm>
        </p:spPr>
        <p:txBody>
          <a:bodyPr/>
          <a:lstStyle/>
          <a:p>
            <a:pPr eaLnBrk="1" hangingPunct="1"/>
            <a:r>
              <a:rPr lang="de-CH" sz="2800" kern="1200" dirty="0" smtClean="0"/>
              <a:t>2. Herausforderungen: Finanzstabilität </a:t>
            </a:r>
          </a:p>
        </p:txBody>
      </p:sp>
      <p:sp>
        <p:nvSpPr>
          <p:cNvPr id="8196" name="Text Box 4"/>
          <p:cNvSpPr txBox="1">
            <a:spLocks noChangeArrowheads="1"/>
          </p:cNvSpPr>
          <p:nvPr/>
        </p:nvSpPr>
        <p:spPr bwMode="auto">
          <a:xfrm>
            <a:off x="878774" y="848427"/>
            <a:ext cx="8201396" cy="738664"/>
          </a:xfrm>
          <a:prstGeom prst="rect">
            <a:avLst/>
          </a:prstGeom>
          <a:noFill/>
          <a:ln w="9525">
            <a:noFill/>
            <a:miter lim="800000"/>
            <a:headEnd/>
            <a:tailEnd/>
          </a:ln>
        </p:spPr>
        <p:txBody>
          <a:bodyPr wrap="square">
            <a:spAutoFit/>
          </a:bodyPr>
          <a:lstStyle/>
          <a:p>
            <a:pPr algn="l" eaLnBrk="1" hangingPunct="1">
              <a:spcBef>
                <a:spcPct val="20000"/>
              </a:spcBef>
            </a:pPr>
            <a:r>
              <a:rPr lang="de-CH" sz="2100" dirty="0" smtClean="0">
                <a:latin typeface="+mn-lt"/>
              </a:rPr>
              <a:t>Finanzsektor – öffentliche Haushalte: Verletzlichkeit und Abhängigkeiten </a:t>
            </a:r>
            <a:endParaRPr lang="de-CH" sz="2100" dirty="0" smtClean="0">
              <a:latin typeface="Arial" charset="0"/>
            </a:endParaRPr>
          </a:p>
        </p:txBody>
      </p:sp>
      <p:sp>
        <p:nvSpPr>
          <p:cNvPr id="5" name="Textfeld 4"/>
          <p:cNvSpPr txBox="1"/>
          <p:nvPr/>
        </p:nvSpPr>
        <p:spPr>
          <a:xfrm>
            <a:off x="993074" y="1982356"/>
            <a:ext cx="7505205" cy="461665"/>
          </a:xfrm>
          <a:prstGeom prst="rect">
            <a:avLst/>
          </a:prstGeom>
          <a:solidFill>
            <a:srgbClr val="CEDFF4"/>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de-CH" sz="2100" dirty="0" smtClean="0">
                <a:latin typeface="+mn-lt"/>
              </a:rPr>
              <a:t>Angespannte Lage öffentliche Haushalte</a:t>
            </a:r>
            <a:endParaRPr lang="de-CH" sz="2100" dirty="0">
              <a:latin typeface="+mn-lt"/>
            </a:endParaRPr>
          </a:p>
        </p:txBody>
      </p:sp>
      <p:sp>
        <p:nvSpPr>
          <p:cNvPr id="6" name="Textfeld 5"/>
          <p:cNvSpPr txBox="1"/>
          <p:nvPr/>
        </p:nvSpPr>
        <p:spPr>
          <a:xfrm>
            <a:off x="608280" y="2875807"/>
            <a:ext cx="3238500" cy="738664"/>
          </a:xfrm>
          <a:prstGeom prst="rect">
            <a:avLst/>
          </a:prstGeom>
          <a:noFill/>
        </p:spPr>
        <p:txBody>
          <a:bodyPr wrap="square" rtlCol="0">
            <a:spAutoFit/>
          </a:bodyPr>
          <a:lstStyle/>
          <a:p>
            <a:r>
              <a:rPr lang="de-CH" sz="2100" dirty="0" smtClean="0">
                <a:latin typeface="+mj-lt"/>
              </a:rPr>
              <a:t>1. Finanz- und Wirtschaftskrise</a:t>
            </a:r>
            <a:endParaRPr lang="de-CH" sz="2100" dirty="0">
              <a:latin typeface="+mj-lt"/>
            </a:endParaRPr>
          </a:p>
        </p:txBody>
      </p:sp>
      <p:sp>
        <p:nvSpPr>
          <p:cNvPr id="7" name="Textfeld 6"/>
          <p:cNvSpPr txBox="1"/>
          <p:nvPr/>
        </p:nvSpPr>
        <p:spPr>
          <a:xfrm>
            <a:off x="2897084" y="4251367"/>
            <a:ext cx="3511138" cy="1061829"/>
          </a:xfrm>
          <a:prstGeom prst="rect">
            <a:avLst/>
          </a:prstGeom>
          <a:noFill/>
        </p:spPr>
        <p:txBody>
          <a:bodyPr wrap="square" rtlCol="0">
            <a:spAutoFit/>
          </a:bodyPr>
          <a:lstStyle/>
          <a:p>
            <a:r>
              <a:rPr lang="de-CH" sz="2100" dirty="0" smtClean="0">
                <a:latin typeface="+mj-lt"/>
              </a:rPr>
              <a:t>2. Staatliche Rettungspakete für Banken und Konjunktur</a:t>
            </a:r>
            <a:endParaRPr lang="de-CH" sz="2100" dirty="0">
              <a:latin typeface="+mj-lt"/>
            </a:endParaRPr>
          </a:p>
        </p:txBody>
      </p:sp>
      <p:sp>
        <p:nvSpPr>
          <p:cNvPr id="8" name="Textfeld 7"/>
          <p:cNvSpPr txBox="1"/>
          <p:nvPr/>
        </p:nvSpPr>
        <p:spPr>
          <a:xfrm>
            <a:off x="5971308" y="3075710"/>
            <a:ext cx="2562596" cy="415498"/>
          </a:xfrm>
          <a:prstGeom prst="rect">
            <a:avLst/>
          </a:prstGeom>
          <a:noFill/>
        </p:spPr>
        <p:txBody>
          <a:bodyPr wrap="square" rtlCol="0">
            <a:spAutoFit/>
          </a:bodyPr>
          <a:lstStyle/>
          <a:p>
            <a:pPr algn="l"/>
            <a:r>
              <a:rPr lang="de-CH" sz="2100" dirty="0" smtClean="0">
                <a:latin typeface="+mj-lt"/>
              </a:rPr>
              <a:t>3. Schuldenkrise</a:t>
            </a:r>
            <a:r>
              <a:rPr lang="de-CH" sz="2100" dirty="0" smtClean="0"/>
              <a:t> </a:t>
            </a:r>
            <a:endParaRPr lang="de-CH" sz="2100" dirty="0"/>
          </a:p>
        </p:txBody>
      </p:sp>
      <p:sp>
        <p:nvSpPr>
          <p:cNvPr id="10" name="Nach oben gebogener Pfeil 9"/>
          <p:cNvSpPr/>
          <p:nvPr/>
        </p:nvSpPr>
        <p:spPr bwMode="auto">
          <a:xfrm>
            <a:off x="6662386" y="3761510"/>
            <a:ext cx="838200" cy="952500"/>
          </a:xfrm>
          <a:prstGeom prst="bentUpArrow">
            <a:avLst/>
          </a:prstGeom>
          <a:solidFill>
            <a:srgbClr val="CEDFF4"/>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12" name="Nach oben gebogener Pfeil 11"/>
          <p:cNvSpPr/>
          <p:nvPr/>
        </p:nvSpPr>
        <p:spPr bwMode="auto">
          <a:xfrm rot="5400000">
            <a:off x="1722581" y="3943433"/>
            <a:ext cx="965200" cy="838200"/>
          </a:xfrm>
          <a:prstGeom prst="bentUpArrow">
            <a:avLst/>
          </a:prstGeom>
          <a:solidFill>
            <a:srgbClr val="CEDFF4"/>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de-CH" smtClean="0"/>
          </a:p>
        </p:txBody>
      </p:sp>
      <p:sp>
        <p:nvSpPr>
          <p:cNvPr id="13" name="Pfeil nach links 12"/>
          <p:cNvSpPr/>
          <p:nvPr/>
        </p:nvSpPr>
        <p:spPr bwMode="auto">
          <a:xfrm>
            <a:off x="3821711" y="3062184"/>
            <a:ext cx="1873991" cy="431800"/>
          </a:xfrm>
          <a:prstGeom prst="leftArrow">
            <a:avLst/>
          </a:prstGeom>
          <a:solidFill>
            <a:srgbClr val="CEDFF4"/>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14" name="Pfeil nach unten 13"/>
          <p:cNvSpPr/>
          <p:nvPr/>
        </p:nvSpPr>
        <p:spPr bwMode="auto">
          <a:xfrm>
            <a:off x="7000668" y="2468254"/>
            <a:ext cx="444500" cy="381000"/>
          </a:xfrm>
          <a:prstGeom prst="downArrow">
            <a:avLst/>
          </a:prstGeom>
          <a:solidFill>
            <a:srgbClr val="CEDFF4"/>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de-CH"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983178" y="279400"/>
            <a:ext cx="8045450" cy="735013"/>
          </a:xfrm>
        </p:spPr>
        <p:txBody>
          <a:bodyPr/>
          <a:lstStyle/>
          <a:p>
            <a:pPr eaLnBrk="1" hangingPunct="1"/>
            <a:r>
              <a:rPr lang="de-CH" sz="2800" kern="1200" dirty="0" smtClean="0"/>
              <a:t>2. Herausforderungen: Finanzstabilität </a:t>
            </a:r>
          </a:p>
        </p:txBody>
      </p:sp>
      <p:sp>
        <p:nvSpPr>
          <p:cNvPr id="12291" name="Text Box 3"/>
          <p:cNvSpPr txBox="1">
            <a:spLocks noChangeArrowheads="1"/>
          </p:cNvSpPr>
          <p:nvPr/>
        </p:nvSpPr>
        <p:spPr bwMode="auto">
          <a:xfrm>
            <a:off x="923925" y="1820863"/>
            <a:ext cx="7626350" cy="457200"/>
          </a:xfrm>
          <a:prstGeom prst="rect">
            <a:avLst/>
          </a:prstGeom>
          <a:noFill/>
          <a:ln w="9525">
            <a:noFill/>
            <a:miter lim="800000"/>
            <a:headEnd/>
            <a:tailEnd/>
          </a:ln>
        </p:spPr>
        <p:txBody>
          <a:bodyPr>
            <a:spAutoFit/>
          </a:bodyPr>
          <a:lstStyle/>
          <a:p>
            <a:endParaRPr lang="de-DE"/>
          </a:p>
        </p:txBody>
      </p:sp>
      <p:sp>
        <p:nvSpPr>
          <p:cNvPr id="12292" name="Text Box 4"/>
          <p:cNvSpPr txBox="1">
            <a:spLocks noChangeArrowheads="1"/>
          </p:cNvSpPr>
          <p:nvPr/>
        </p:nvSpPr>
        <p:spPr bwMode="auto">
          <a:xfrm>
            <a:off x="901700" y="838200"/>
            <a:ext cx="8242300" cy="415498"/>
          </a:xfrm>
          <a:prstGeom prst="rect">
            <a:avLst/>
          </a:prstGeom>
          <a:noFill/>
          <a:ln w="9525">
            <a:noFill/>
            <a:miter lim="800000"/>
            <a:headEnd/>
            <a:tailEnd/>
          </a:ln>
        </p:spPr>
        <p:txBody>
          <a:bodyPr wrap="square">
            <a:spAutoFit/>
          </a:bodyPr>
          <a:lstStyle/>
          <a:p>
            <a:pPr algn="l" eaLnBrk="1" hangingPunct="1">
              <a:spcBef>
                <a:spcPct val="20000"/>
              </a:spcBef>
            </a:pPr>
            <a:r>
              <a:rPr lang="de-CH" sz="2100" dirty="0" smtClean="0">
                <a:latin typeface="+mn-lt"/>
              </a:rPr>
              <a:t>Schuldenkrise: Sanierung öffentliche Haushalte nötig!</a:t>
            </a:r>
            <a:endParaRPr lang="de-CH" sz="2100" dirty="0">
              <a:latin typeface="+mn-lt"/>
            </a:endParaRPr>
          </a:p>
        </p:txBody>
      </p:sp>
      <p:graphicFrame>
        <p:nvGraphicFramePr>
          <p:cNvPr id="6" name="Diagramm 5"/>
          <p:cNvGraphicFramePr/>
          <p:nvPr/>
        </p:nvGraphicFramePr>
        <p:xfrm>
          <a:off x="3000057" y="1429058"/>
          <a:ext cx="4543743" cy="2482541"/>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Diagramm 6"/>
          <p:cNvGraphicFramePr/>
          <p:nvPr/>
        </p:nvGraphicFramePr>
        <p:xfrm>
          <a:off x="3073400" y="3848100"/>
          <a:ext cx="4457700" cy="2413000"/>
        </p:xfrm>
        <a:graphic>
          <a:graphicData uri="http://schemas.openxmlformats.org/drawingml/2006/chart">
            <c:chart xmlns:c="http://schemas.openxmlformats.org/drawingml/2006/chart" xmlns:r="http://schemas.openxmlformats.org/officeDocument/2006/relationships" r:id="rId4"/>
          </a:graphicData>
        </a:graphic>
      </p:graphicFrame>
      <p:sp>
        <p:nvSpPr>
          <p:cNvPr id="83969" name="Rectangle 1"/>
          <p:cNvSpPr>
            <a:spLocks noChangeArrowheads="1"/>
          </p:cNvSpPr>
          <p:nvPr/>
        </p:nvSpPr>
        <p:spPr bwMode="auto">
          <a:xfrm>
            <a:off x="7213600" y="5776268"/>
            <a:ext cx="19050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tab pos="180975" algn="l"/>
                <a:tab pos="449263" algn="l"/>
              </a:tabLst>
            </a:pPr>
            <a:r>
              <a:rPr kumimoji="0" lang="en-US" sz="12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Sources : IMF, Fiscal Monitor September 2011</a:t>
            </a:r>
            <a:endParaRPr kumimoji="0" lang="en-US" sz="12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Textfeld 7"/>
          <p:cNvSpPr txBox="1"/>
          <p:nvPr/>
        </p:nvSpPr>
        <p:spPr>
          <a:xfrm>
            <a:off x="877619" y="1600200"/>
            <a:ext cx="2232561" cy="1061829"/>
          </a:xfrm>
          <a:prstGeom prst="rect">
            <a:avLst/>
          </a:prstGeom>
          <a:noFill/>
        </p:spPr>
        <p:txBody>
          <a:bodyPr wrap="square" rtlCol="0">
            <a:spAutoFit/>
          </a:bodyPr>
          <a:lstStyle/>
          <a:p>
            <a:pPr algn="l"/>
            <a:r>
              <a:rPr lang="de-CH" sz="2100" dirty="0" err="1" smtClean="0">
                <a:latin typeface="+mn-lt"/>
              </a:rPr>
              <a:t>Haushaltsüber-schussdefizit</a:t>
            </a:r>
            <a:r>
              <a:rPr lang="de-CH" sz="2100" dirty="0" smtClean="0">
                <a:latin typeface="+mn-lt"/>
              </a:rPr>
              <a:t> </a:t>
            </a:r>
          </a:p>
          <a:p>
            <a:pPr algn="l"/>
            <a:r>
              <a:rPr lang="de-CH" sz="2100" dirty="0" smtClean="0">
                <a:latin typeface="+mn-lt"/>
              </a:rPr>
              <a:t>(% BIP)</a:t>
            </a:r>
            <a:endParaRPr lang="de-CH" sz="2100" dirty="0">
              <a:latin typeface="+mn-lt"/>
            </a:endParaRPr>
          </a:p>
        </p:txBody>
      </p:sp>
      <p:sp>
        <p:nvSpPr>
          <p:cNvPr id="9" name="Textfeld 8"/>
          <p:cNvSpPr txBox="1"/>
          <p:nvPr/>
        </p:nvSpPr>
        <p:spPr>
          <a:xfrm>
            <a:off x="913245" y="4000500"/>
            <a:ext cx="2208811" cy="738664"/>
          </a:xfrm>
          <a:prstGeom prst="rect">
            <a:avLst/>
          </a:prstGeom>
          <a:noFill/>
        </p:spPr>
        <p:txBody>
          <a:bodyPr wrap="square" rtlCol="0">
            <a:spAutoFit/>
          </a:bodyPr>
          <a:lstStyle/>
          <a:p>
            <a:pPr algn="l"/>
            <a:r>
              <a:rPr lang="de-CH" sz="2100" dirty="0" smtClean="0">
                <a:latin typeface="+mn-lt"/>
              </a:rPr>
              <a:t>Schuldenquote (% BIP)</a:t>
            </a:r>
            <a:endParaRPr lang="de-CH" sz="2100" dirty="0">
              <a:latin typeface="+mn-lt"/>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971300" y="310575"/>
            <a:ext cx="8045450" cy="735013"/>
          </a:xfrm>
        </p:spPr>
        <p:txBody>
          <a:bodyPr/>
          <a:lstStyle/>
          <a:p>
            <a:pPr eaLnBrk="1" hangingPunct="1"/>
            <a:r>
              <a:rPr lang="de-CH" sz="2800" kern="1200" dirty="0" smtClean="0"/>
              <a:t>2. Herausforderungen: Finanzstabilität </a:t>
            </a:r>
          </a:p>
        </p:txBody>
      </p:sp>
      <p:sp>
        <p:nvSpPr>
          <p:cNvPr id="5" name="Text Box 4"/>
          <p:cNvSpPr txBox="1">
            <a:spLocks noChangeArrowheads="1"/>
          </p:cNvSpPr>
          <p:nvPr/>
        </p:nvSpPr>
        <p:spPr bwMode="auto">
          <a:xfrm>
            <a:off x="904998" y="985322"/>
            <a:ext cx="7975600" cy="415498"/>
          </a:xfrm>
          <a:prstGeom prst="rect">
            <a:avLst/>
          </a:prstGeom>
          <a:noFill/>
          <a:ln w="9525">
            <a:noFill/>
            <a:miter lim="800000"/>
            <a:headEnd/>
            <a:tailEnd/>
          </a:ln>
        </p:spPr>
        <p:txBody>
          <a:bodyPr wrap="square">
            <a:spAutoFit/>
          </a:bodyPr>
          <a:lstStyle/>
          <a:p>
            <a:pPr algn="l" eaLnBrk="1" hangingPunct="1">
              <a:spcBef>
                <a:spcPct val="20000"/>
              </a:spcBef>
            </a:pPr>
            <a:r>
              <a:rPr lang="de-CH" sz="2100" dirty="0" smtClean="0">
                <a:latin typeface="Arial" charset="0"/>
              </a:rPr>
              <a:t>Finanz- und Schuldenkrise trifft auch die Schweiz</a:t>
            </a:r>
            <a:endParaRPr lang="de-CH" sz="2100" dirty="0">
              <a:latin typeface="Arial" charset="0"/>
            </a:endParaRPr>
          </a:p>
        </p:txBody>
      </p:sp>
      <p:graphicFrame>
        <p:nvGraphicFramePr>
          <p:cNvPr id="6" name="Inhaltsplatzhalter 5"/>
          <p:cNvGraphicFramePr>
            <a:graphicFrameLocks noGrp="1"/>
          </p:cNvGraphicFramePr>
          <p:nvPr>
            <p:ph idx="1"/>
          </p:nvPr>
        </p:nvGraphicFramePr>
        <p:xfrm>
          <a:off x="1385949" y="1697616"/>
          <a:ext cx="7048500" cy="42402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004950" y="290951"/>
            <a:ext cx="8139050" cy="711200"/>
          </a:xfrm>
          <a:noFill/>
        </p:spPr>
        <p:txBody>
          <a:bodyPr/>
          <a:lstStyle/>
          <a:p>
            <a:pPr eaLnBrk="1" hangingPunct="1"/>
            <a:r>
              <a:rPr lang="de-CH" sz="2800" kern="1200" dirty="0" smtClean="0"/>
              <a:t>2. Herausforderungen: Finanzmarktregulierung</a:t>
            </a:r>
          </a:p>
        </p:txBody>
      </p:sp>
      <p:sp>
        <p:nvSpPr>
          <p:cNvPr id="18435" name="Rectangle 3"/>
          <p:cNvSpPr>
            <a:spLocks noGrp="1" noChangeArrowheads="1"/>
          </p:cNvSpPr>
          <p:nvPr>
            <p:ph type="body" idx="1"/>
          </p:nvPr>
        </p:nvSpPr>
        <p:spPr>
          <a:xfrm>
            <a:off x="1004949" y="1098365"/>
            <a:ext cx="8139052" cy="5109461"/>
          </a:xfrm>
          <a:ln>
            <a:noFill/>
          </a:ln>
        </p:spPr>
        <p:txBody>
          <a:bodyPr/>
          <a:lstStyle/>
          <a:p>
            <a:pPr marL="400050" indent="-400050" eaLnBrk="1" hangingPunct="1">
              <a:lnSpc>
                <a:spcPct val="90000"/>
              </a:lnSpc>
              <a:buFontTx/>
              <a:buNone/>
            </a:pPr>
            <a:r>
              <a:rPr lang="de-CH" sz="2000" dirty="0" smtClean="0"/>
              <a:t>Starker Einfluss internationaler Standards und ausländischem Recht</a:t>
            </a:r>
          </a:p>
          <a:p>
            <a:pPr marL="400050" indent="-400050" eaLnBrk="1" hangingPunct="1">
              <a:lnSpc>
                <a:spcPct val="150000"/>
              </a:lnSpc>
              <a:buFont typeface="Arial" pitchFamily="34" charset="0"/>
              <a:buChar char="•"/>
            </a:pPr>
            <a:r>
              <a:rPr lang="de-CH" sz="2000" dirty="0" err="1" smtClean="0"/>
              <a:t>Grosse</a:t>
            </a:r>
            <a:r>
              <a:rPr lang="de-CH" sz="2000" dirty="0" smtClean="0"/>
              <a:t> Länder bzw. EU für Regulierung immer massgebender</a:t>
            </a:r>
          </a:p>
          <a:p>
            <a:pPr marL="400050" indent="-400050" eaLnBrk="1" hangingPunct="1">
              <a:lnSpc>
                <a:spcPct val="90000"/>
              </a:lnSpc>
              <a:buClr>
                <a:schemeClr val="tx1"/>
              </a:buClr>
              <a:buFont typeface="Arial" pitchFamily="34" charset="0"/>
              <a:buChar char="•"/>
            </a:pPr>
            <a:r>
              <a:rPr lang="de-CH" sz="2000" dirty="0" smtClean="0"/>
              <a:t>Extraterritoriale Anwendung Recht (z.B. FATCA USA)</a:t>
            </a:r>
          </a:p>
          <a:p>
            <a:pPr marL="400050" indent="-400050">
              <a:lnSpc>
                <a:spcPct val="90000"/>
              </a:lnSpc>
              <a:buFont typeface="Arial" pitchFamily="34" charset="0"/>
              <a:buChar char="•"/>
            </a:pPr>
            <a:r>
              <a:rPr lang="de-CH" sz="2000" dirty="0" smtClean="0"/>
              <a:t>Harmonisierungstendenz: Standardsetting</a:t>
            </a:r>
          </a:p>
          <a:p>
            <a:pPr marL="857250" lvl="1" indent="-400050">
              <a:lnSpc>
                <a:spcPct val="90000"/>
              </a:lnSpc>
              <a:buClr>
                <a:schemeClr val="tx1"/>
              </a:buClr>
              <a:buFont typeface="Symbol" pitchFamily="18" charset="2"/>
              <a:buChar char="-"/>
            </a:pPr>
            <a:r>
              <a:rPr lang="de-CH" sz="2000" dirty="0" smtClean="0"/>
              <a:t>Weiter wachsende Bedeutung internationale Standardsetting-Gremien</a:t>
            </a:r>
          </a:p>
          <a:p>
            <a:pPr marL="857250" lvl="1" indent="-400050">
              <a:lnSpc>
                <a:spcPct val="90000"/>
              </a:lnSpc>
              <a:buClr>
                <a:schemeClr val="tx1"/>
              </a:buClr>
              <a:buFont typeface="Symbol" pitchFamily="18" charset="2"/>
              <a:buChar char="-"/>
            </a:pPr>
            <a:r>
              <a:rPr lang="de-CH" sz="2000" dirty="0" smtClean="0"/>
              <a:t>Zwar „Soft </a:t>
            </a:r>
            <a:r>
              <a:rPr lang="de-CH" sz="2000" dirty="0" err="1" smtClean="0"/>
              <a:t>law</a:t>
            </a:r>
            <a:r>
              <a:rPr lang="de-CH" sz="2000" dirty="0" smtClean="0"/>
              <a:t>“, doch Druck zur Umsetzung auf Länderebene (Konformitätsprüfungen, „Black </a:t>
            </a:r>
            <a:r>
              <a:rPr lang="de-CH" sz="2000" dirty="0" err="1" smtClean="0"/>
              <a:t>lists</a:t>
            </a:r>
            <a:r>
              <a:rPr lang="de-CH" sz="2000" dirty="0" smtClean="0"/>
              <a:t>“, etc.)</a:t>
            </a:r>
          </a:p>
          <a:p>
            <a:pPr marL="457200" indent="-400050">
              <a:lnSpc>
                <a:spcPct val="90000"/>
              </a:lnSpc>
              <a:spcBef>
                <a:spcPts val="1200"/>
              </a:spcBef>
              <a:buNone/>
            </a:pPr>
            <a:endParaRPr lang="de-CH" sz="2000" dirty="0" smtClean="0"/>
          </a:p>
          <a:p>
            <a:pPr marL="457200" indent="-400050">
              <a:lnSpc>
                <a:spcPct val="90000"/>
              </a:lnSpc>
              <a:spcBef>
                <a:spcPts val="1200"/>
              </a:spcBef>
              <a:buNone/>
            </a:pPr>
            <a:r>
              <a:rPr lang="de-CH" sz="2000" dirty="0" smtClean="0"/>
              <a:t>Auswirkungen</a:t>
            </a:r>
          </a:p>
          <a:p>
            <a:pPr marL="400050" indent="-400050" eaLnBrk="1" hangingPunct="1">
              <a:lnSpc>
                <a:spcPct val="90000"/>
              </a:lnSpc>
              <a:buClr>
                <a:schemeClr val="tx1"/>
              </a:buClr>
              <a:buFont typeface="Arial" pitchFamily="34" charset="0"/>
              <a:buChar char="•"/>
            </a:pPr>
            <a:r>
              <a:rPr lang="de-CH" sz="2000" dirty="0" smtClean="0"/>
              <a:t>Erhöhung Regulierungsdichte und Regulierungsgeschwindigkeit </a:t>
            </a:r>
          </a:p>
          <a:p>
            <a:pPr marL="400050" indent="-400050" eaLnBrk="1" hangingPunct="1">
              <a:lnSpc>
                <a:spcPct val="90000"/>
              </a:lnSpc>
              <a:buClr>
                <a:schemeClr val="tx1"/>
              </a:buClr>
              <a:buFont typeface="Arial" pitchFamily="34" charset="0"/>
              <a:buChar char="•"/>
            </a:pPr>
            <a:r>
              <a:rPr lang="de-CH" sz="2000" dirty="0" smtClean="0"/>
              <a:t>Rechtsrisiken </a:t>
            </a:r>
          </a:p>
          <a:p>
            <a:pPr marL="400050" indent="-400050" eaLnBrk="1" hangingPunct="1">
              <a:lnSpc>
                <a:spcPct val="90000"/>
              </a:lnSpc>
              <a:buClr>
                <a:schemeClr val="tx1"/>
              </a:buClr>
              <a:buFont typeface="Arial" pitchFamily="34" charset="0"/>
              <a:buChar char="•"/>
            </a:pPr>
            <a:r>
              <a:rPr lang="de-CH" sz="2000" dirty="0" smtClean="0"/>
              <a:t>Nischenstrategie schwieriger</a:t>
            </a:r>
          </a:p>
          <a:p>
            <a:pPr marL="400050" lvl="1" indent="-400050" eaLnBrk="1" hangingPunct="1">
              <a:lnSpc>
                <a:spcPct val="90000"/>
              </a:lnSpc>
              <a:buClr>
                <a:schemeClr val="tx1"/>
              </a:buClr>
              <a:buFont typeface="Arial" pitchFamily="34" charset="0"/>
              <a:buChar char="•"/>
            </a:pPr>
            <a:r>
              <a:rPr lang="de-CH" sz="2000" dirty="0" smtClean="0"/>
              <a:t>Kleine Länder sind gefordert (Flexibilität, Souveränität)</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000330" y="314700"/>
            <a:ext cx="8143669" cy="735013"/>
          </a:xfrm>
        </p:spPr>
        <p:txBody>
          <a:bodyPr/>
          <a:lstStyle/>
          <a:p>
            <a:pPr eaLnBrk="1" hangingPunct="1"/>
            <a:r>
              <a:rPr lang="de-CH" sz="2800" kern="1200" dirty="0" smtClean="0"/>
              <a:t>2. Herausforderungen: Finanzmarktregulierung </a:t>
            </a:r>
          </a:p>
        </p:txBody>
      </p:sp>
      <p:sp>
        <p:nvSpPr>
          <p:cNvPr id="6" name="Textfeld 5"/>
          <p:cNvSpPr txBox="1"/>
          <p:nvPr/>
        </p:nvSpPr>
        <p:spPr>
          <a:xfrm>
            <a:off x="1047668" y="1864426"/>
            <a:ext cx="7646013" cy="1384995"/>
          </a:xfrm>
          <a:prstGeom prst="rect">
            <a:avLst/>
          </a:prstGeom>
          <a:solidFill>
            <a:srgbClr val="CEDFF4"/>
          </a:solidFill>
          <a:ln>
            <a:solidFill>
              <a:schemeClr val="tx1"/>
            </a:solidFill>
          </a:ln>
        </p:spPr>
        <p:txBody>
          <a:bodyPr wrap="square">
            <a:spAutoFit/>
          </a:bodyPr>
          <a:lstStyle/>
          <a:p>
            <a:pPr lvl="4" algn="l">
              <a:defRPr/>
            </a:pPr>
            <a:r>
              <a:rPr lang="de-CH" sz="2100" dirty="0">
                <a:latin typeface="+mn-lt"/>
              </a:rPr>
              <a:t>Bankier vs. Bankkunde</a:t>
            </a:r>
          </a:p>
          <a:p>
            <a:pPr lvl="4" algn="l">
              <a:defRPr/>
            </a:pPr>
            <a:r>
              <a:rPr lang="de-CH" sz="2100" dirty="0">
                <a:latin typeface="+mn-lt"/>
              </a:rPr>
              <a:t>Garant vs. Kassenwart</a:t>
            </a:r>
          </a:p>
          <a:p>
            <a:pPr lvl="4" algn="l">
              <a:defRPr/>
            </a:pPr>
            <a:r>
              <a:rPr lang="de-CH" sz="2100" dirty="0">
                <a:latin typeface="+mn-lt"/>
              </a:rPr>
              <a:t>Wirtschaftsmotor vs. Wettbewerbshüter</a:t>
            </a:r>
          </a:p>
          <a:p>
            <a:pPr lvl="4" algn="l">
              <a:defRPr/>
            </a:pPr>
            <a:r>
              <a:rPr lang="de-CH" sz="2100" dirty="0">
                <a:latin typeface="+mn-lt"/>
              </a:rPr>
              <a:t>Aufsichtsbehörde/Regulator vs. Eigentümer </a:t>
            </a:r>
          </a:p>
        </p:txBody>
      </p:sp>
      <p:sp>
        <p:nvSpPr>
          <p:cNvPr id="8" name="Textfeld 7"/>
          <p:cNvSpPr txBox="1"/>
          <p:nvPr/>
        </p:nvSpPr>
        <p:spPr>
          <a:xfrm>
            <a:off x="1320800" y="2311400"/>
            <a:ext cx="1524000" cy="415498"/>
          </a:xfrm>
          <a:prstGeom prst="rect">
            <a:avLst/>
          </a:prstGeom>
          <a:noFill/>
        </p:spPr>
        <p:txBody>
          <a:bodyPr wrap="square">
            <a:spAutoFit/>
          </a:bodyPr>
          <a:lstStyle/>
          <a:p>
            <a:pPr algn="l">
              <a:defRPr/>
            </a:pPr>
            <a:r>
              <a:rPr lang="de-CH" sz="2100" dirty="0">
                <a:latin typeface="+mj-lt"/>
              </a:rPr>
              <a:t>Funktionen</a:t>
            </a:r>
            <a:endParaRPr lang="de-DE" sz="2100" dirty="0">
              <a:latin typeface="+mj-lt"/>
            </a:endParaRPr>
          </a:p>
        </p:txBody>
      </p:sp>
      <p:grpSp>
        <p:nvGrpSpPr>
          <p:cNvPr id="12" name="Gruppieren 11"/>
          <p:cNvGrpSpPr/>
          <p:nvPr/>
        </p:nvGrpSpPr>
        <p:grpSpPr>
          <a:xfrm>
            <a:off x="1016001" y="4208576"/>
            <a:ext cx="7718586" cy="1384995"/>
            <a:chOff x="1011219" y="4208576"/>
            <a:chExt cx="7659867" cy="1384995"/>
          </a:xfrm>
        </p:grpSpPr>
        <p:sp>
          <p:nvSpPr>
            <p:cNvPr id="7" name="Textfeld 6"/>
            <p:cNvSpPr txBox="1"/>
            <p:nvPr/>
          </p:nvSpPr>
          <p:spPr>
            <a:xfrm>
              <a:off x="1011219" y="4208576"/>
              <a:ext cx="7659867" cy="1384995"/>
            </a:xfrm>
            <a:prstGeom prst="rect">
              <a:avLst/>
            </a:prstGeom>
            <a:solidFill>
              <a:srgbClr val="CEDFF4"/>
            </a:solidFill>
            <a:ln>
              <a:solidFill>
                <a:schemeClr val="tx1"/>
              </a:solidFill>
            </a:ln>
          </p:spPr>
          <p:txBody>
            <a:bodyPr>
              <a:spAutoFit/>
            </a:bodyPr>
            <a:lstStyle/>
            <a:p>
              <a:pPr lvl="4" algn="l">
                <a:defRPr/>
              </a:pPr>
              <a:r>
                <a:rPr lang="de-CH" sz="2100" dirty="0">
                  <a:latin typeface="+mn-lt"/>
                </a:rPr>
                <a:t>Interessenkonflikte</a:t>
              </a:r>
            </a:p>
            <a:p>
              <a:pPr lvl="4" algn="l">
                <a:defRPr/>
              </a:pPr>
              <a:r>
                <a:rPr lang="de-CH" sz="2100" dirty="0">
                  <a:latin typeface="+mn-lt"/>
                </a:rPr>
                <a:t>Know-how</a:t>
              </a:r>
            </a:p>
            <a:p>
              <a:pPr lvl="4" algn="l">
                <a:defRPr/>
              </a:pPr>
              <a:r>
                <a:rPr lang="de-CH" sz="2100" dirty="0" smtClean="0">
                  <a:latin typeface="+mn-lt"/>
                </a:rPr>
                <a:t>politische </a:t>
              </a:r>
              <a:r>
                <a:rPr lang="de-CH" sz="2100" dirty="0">
                  <a:latin typeface="+mn-lt"/>
                </a:rPr>
                <a:t>Einflussnahme</a:t>
              </a:r>
            </a:p>
            <a:p>
              <a:pPr lvl="4" algn="l">
                <a:defRPr/>
              </a:pPr>
              <a:r>
                <a:rPr lang="de-CH" sz="2100" dirty="0">
                  <a:latin typeface="+mn-lt"/>
                </a:rPr>
                <a:t>Wirksamkeit von Massnahmen</a:t>
              </a:r>
            </a:p>
          </p:txBody>
        </p:sp>
        <p:sp>
          <p:nvSpPr>
            <p:cNvPr id="9" name="Textfeld 8"/>
            <p:cNvSpPr txBox="1"/>
            <p:nvPr/>
          </p:nvSpPr>
          <p:spPr>
            <a:xfrm>
              <a:off x="1298861" y="4702623"/>
              <a:ext cx="1527466" cy="415498"/>
            </a:xfrm>
            <a:prstGeom prst="rect">
              <a:avLst/>
            </a:prstGeom>
            <a:solidFill>
              <a:srgbClr val="CEDFF4"/>
            </a:solidFill>
          </p:spPr>
          <p:txBody>
            <a:bodyPr wrap="square">
              <a:spAutoFit/>
            </a:bodyPr>
            <a:lstStyle/>
            <a:p>
              <a:pPr algn="l">
                <a:defRPr/>
              </a:pPr>
              <a:r>
                <a:rPr lang="de-CH" sz="2100" dirty="0">
                  <a:latin typeface="+mn-lt"/>
                </a:rPr>
                <a:t>Probleme</a:t>
              </a:r>
              <a:endParaRPr lang="de-DE" sz="2100" dirty="0">
                <a:latin typeface="+mn-lt"/>
              </a:endParaRPr>
            </a:p>
          </p:txBody>
        </p:sp>
      </p:grpSp>
      <p:sp>
        <p:nvSpPr>
          <p:cNvPr id="13321" name="Pfeil nach unten 9"/>
          <p:cNvSpPr>
            <a:spLocks noChangeArrowheads="1"/>
          </p:cNvSpPr>
          <p:nvPr/>
        </p:nvSpPr>
        <p:spPr bwMode="auto">
          <a:xfrm>
            <a:off x="4179292" y="3528871"/>
            <a:ext cx="1302038" cy="443247"/>
          </a:xfrm>
          <a:prstGeom prst="downArrow">
            <a:avLst>
              <a:gd name="adj1" fmla="val 50000"/>
              <a:gd name="adj2" fmla="val 50000"/>
            </a:avLst>
          </a:prstGeom>
          <a:solidFill>
            <a:srgbClr val="CEDFF4"/>
          </a:solidFill>
          <a:ln w="9525" algn="ctr">
            <a:solidFill>
              <a:schemeClr val="tx1"/>
            </a:solidFill>
            <a:round/>
            <a:headEnd/>
            <a:tailEnd/>
          </a:ln>
        </p:spPr>
        <p:txBody>
          <a:bodyPr/>
          <a:lstStyle/>
          <a:p>
            <a:endParaRPr lang="de-DE"/>
          </a:p>
        </p:txBody>
      </p:sp>
      <p:sp>
        <p:nvSpPr>
          <p:cNvPr id="10" name="Text Box 4"/>
          <p:cNvSpPr txBox="1">
            <a:spLocks noChangeArrowheads="1"/>
          </p:cNvSpPr>
          <p:nvPr/>
        </p:nvSpPr>
        <p:spPr bwMode="auto">
          <a:xfrm>
            <a:off x="954972" y="1165435"/>
            <a:ext cx="7797800" cy="415498"/>
          </a:xfrm>
          <a:prstGeom prst="rect">
            <a:avLst/>
          </a:prstGeom>
          <a:noFill/>
          <a:ln w="9525">
            <a:noFill/>
            <a:miter lim="800000"/>
            <a:headEnd/>
            <a:tailEnd/>
          </a:ln>
        </p:spPr>
        <p:txBody>
          <a:bodyPr wrap="square">
            <a:spAutoFit/>
          </a:bodyPr>
          <a:lstStyle/>
          <a:p>
            <a:pPr algn="l" eaLnBrk="1" hangingPunct="1">
              <a:spcBef>
                <a:spcPct val="20000"/>
              </a:spcBef>
            </a:pPr>
            <a:r>
              <a:rPr lang="de-CH" sz="2100" dirty="0" smtClean="0">
                <a:latin typeface="Arial" charset="0"/>
              </a:rPr>
              <a:t>Internationales Standard-Setting: Rolle der Staaten</a:t>
            </a:r>
            <a:endParaRPr lang="de-CH" sz="21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Text Box 4"/>
          <p:cNvSpPr txBox="1">
            <a:spLocks noChangeArrowheads="1"/>
          </p:cNvSpPr>
          <p:nvPr/>
        </p:nvSpPr>
        <p:spPr bwMode="auto">
          <a:xfrm>
            <a:off x="947878" y="940121"/>
            <a:ext cx="8326747" cy="415498"/>
          </a:xfrm>
          <a:prstGeom prst="rect">
            <a:avLst/>
          </a:prstGeom>
          <a:noFill/>
          <a:ln w="9525">
            <a:noFill/>
            <a:miter lim="800000"/>
            <a:headEnd/>
            <a:tailEnd/>
          </a:ln>
        </p:spPr>
        <p:txBody>
          <a:bodyPr wrap="square">
            <a:spAutoFit/>
          </a:bodyPr>
          <a:lstStyle/>
          <a:p>
            <a:pPr algn="l" eaLnBrk="1" hangingPunct="1">
              <a:spcBef>
                <a:spcPct val="20000"/>
              </a:spcBef>
            </a:pPr>
            <a:r>
              <a:rPr lang="de-CH" sz="2100" dirty="0" smtClean="0">
                <a:latin typeface="+mn-lt"/>
              </a:rPr>
              <a:t>Veränderte internationale Finanzarchitektur</a:t>
            </a:r>
            <a:endParaRPr lang="de-CH" sz="2100" dirty="0">
              <a:latin typeface="+mn-lt"/>
            </a:endParaRPr>
          </a:p>
        </p:txBody>
      </p:sp>
      <p:sp>
        <p:nvSpPr>
          <p:cNvPr id="16390" name="Rectangle 4"/>
          <p:cNvSpPr>
            <a:spLocks noChangeArrowheads="1"/>
          </p:cNvSpPr>
          <p:nvPr/>
        </p:nvSpPr>
        <p:spPr bwMode="auto">
          <a:xfrm>
            <a:off x="1774699" y="1573150"/>
            <a:ext cx="7162801" cy="4587875"/>
          </a:xfrm>
          <a:prstGeom prst="rect">
            <a:avLst/>
          </a:prstGeom>
          <a:solidFill>
            <a:srgbClr val="CEDFF4"/>
          </a:solidFill>
          <a:ln w="9525">
            <a:solidFill>
              <a:schemeClr val="tx1"/>
            </a:solidFill>
            <a:miter lim="800000"/>
            <a:headEnd/>
            <a:tailEnd/>
          </a:ln>
        </p:spPr>
        <p:txBody>
          <a:bodyPr wrap="none" anchor="ctr"/>
          <a:lstStyle/>
          <a:p>
            <a:pPr eaLnBrk="1" hangingPunct="1"/>
            <a:endParaRPr lang="en-GB" sz="1800" dirty="0">
              <a:latin typeface="Arial" charset="0"/>
            </a:endParaRPr>
          </a:p>
        </p:txBody>
      </p:sp>
      <p:sp>
        <p:nvSpPr>
          <p:cNvPr id="16391" name="Text Box 6"/>
          <p:cNvSpPr txBox="1">
            <a:spLocks noChangeArrowheads="1"/>
          </p:cNvSpPr>
          <p:nvPr/>
        </p:nvSpPr>
        <p:spPr bwMode="auto">
          <a:xfrm>
            <a:off x="154375" y="3308337"/>
            <a:ext cx="1668557" cy="1015663"/>
          </a:xfrm>
          <a:prstGeom prst="rect">
            <a:avLst/>
          </a:prstGeom>
          <a:noFill/>
          <a:ln w="9525">
            <a:noFill/>
            <a:miter lim="800000"/>
            <a:headEnd/>
            <a:tailEnd/>
          </a:ln>
        </p:spPr>
        <p:txBody>
          <a:bodyPr wrap="square">
            <a:spAutoFit/>
          </a:bodyPr>
          <a:lstStyle/>
          <a:p>
            <a:pPr algn="l" eaLnBrk="1" hangingPunct="1">
              <a:spcBef>
                <a:spcPct val="50000"/>
              </a:spcBef>
            </a:pPr>
            <a:r>
              <a:rPr lang="en-GB" sz="2000" dirty="0" smtClean="0">
                <a:latin typeface="Arial" charset="0"/>
              </a:rPr>
              <a:t>International Financial Institutions</a:t>
            </a:r>
            <a:endParaRPr lang="en-GB" sz="2000" dirty="0">
              <a:latin typeface="Arial" charset="0"/>
            </a:endParaRPr>
          </a:p>
        </p:txBody>
      </p:sp>
      <p:sp>
        <p:nvSpPr>
          <p:cNvPr id="16392" name="Text Box 7"/>
          <p:cNvSpPr txBox="1">
            <a:spLocks noChangeArrowheads="1"/>
          </p:cNvSpPr>
          <p:nvPr/>
        </p:nvSpPr>
        <p:spPr bwMode="auto">
          <a:xfrm>
            <a:off x="154376" y="4537998"/>
            <a:ext cx="1552542" cy="1015663"/>
          </a:xfrm>
          <a:prstGeom prst="rect">
            <a:avLst/>
          </a:prstGeom>
          <a:noFill/>
          <a:ln w="9525">
            <a:noFill/>
            <a:miter lim="800000"/>
            <a:headEnd/>
            <a:tailEnd/>
          </a:ln>
        </p:spPr>
        <p:txBody>
          <a:bodyPr wrap="square">
            <a:spAutoFit/>
          </a:bodyPr>
          <a:lstStyle/>
          <a:p>
            <a:pPr algn="l" eaLnBrk="1" hangingPunct="1">
              <a:spcBef>
                <a:spcPct val="50000"/>
              </a:spcBef>
            </a:pPr>
            <a:r>
              <a:rPr lang="en-GB" sz="2000" dirty="0" smtClean="0">
                <a:latin typeface="+mj-lt"/>
              </a:rPr>
              <a:t>Standard-setters (</a:t>
            </a:r>
            <a:r>
              <a:rPr lang="en-GB" sz="2000" dirty="0" err="1" smtClean="0">
                <a:latin typeface="+mj-lt"/>
              </a:rPr>
              <a:t>Auswahl</a:t>
            </a:r>
            <a:r>
              <a:rPr lang="en-GB" sz="2000" dirty="0" smtClean="0">
                <a:latin typeface="+mj-lt"/>
              </a:rPr>
              <a:t>)</a:t>
            </a:r>
            <a:endParaRPr lang="en-GB" sz="2000" dirty="0">
              <a:latin typeface="+mj-lt"/>
            </a:endParaRPr>
          </a:p>
        </p:txBody>
      </p:sp>
      <p:sp>
        <p:nvSpPr>
          <p:cNvPr id="16394" name="Text Box 22"/>
          <p:cNvSpPr txBox="1">
            <a:spLocks noChangeArrowheads="1"/>
          </p:cNvSpPr>
          <p:nvPr/>
        </p:nvSpPr>
        <p:spPr bwMode="auto">
          <a:xfrm>
            <a:off x="154376" y="2141103"/>
            <a:ext cx="1306285" cy="707886"/>
          </a:xfrm>
          <a:prstGeom prst="rect">
            <a:avLst/>
          </a:prstGeom>
          <a:noFill/>
          <a:ln w="9525">
            <a:noFill/>
            <a:miter lim="800000"/>
            <a:headEnd/>
            <a:tailEnd/>
          </a:ln>
        </p:spPr>
        <p:txBody>
          <a:bodyPr wrap="square">
            <a:spAutoFit/>
          </a:bodyPr>
          <a:lstStyle/>
          <a:p>
            <a:pPr algn="l" eaLnBrk="1" hangingPunct="1">
              <a:spcBef>
                <a:spcPct val="50000"/>
              </a:spcBef>
            </a:pPr>
            <a:r>
              <a:rPr lang="en-GB" sz="2000" dirty="0" smtClean="0">
                <a:latin typeface="Arial" charset="0"/>
              </a:rPr>
              <a:t>Informal grouping</a:t>
            </a:r>
            <a:endParaRPr lang="en-GB" sz="2000" dirty="0">
              <a:latin typeface="Arial" charset="0"/>
            </a:endParaRPr>
          </a:p>
        </p:txBody>
      </p:sp>
      <p:pic>
        <p:nvPicPr>
          <p:cNvPr id="28" name="Picture 93"/>
          <p:cNvPicPr>
            <a:picLocks noChangeAspect="1" noChangeArrowheads="1"/>
          </p:cNvPicPr>
          <p:nvPr/>
        </p:nvPicPr>
        <p:blipFill>
          <a:blip r:embed="rId3" cstate="print"/>
          <a:srcRect/>
          <a:stretch>
            <a:fillRect/>
          </a:stretch>
        </p:blipFill>
        <p:spPr bwMode="auto">
          <a:xfrm>
            <a:off x="4216735" y="1756378"/>
            <a:ext cx="1660066" cy="1112172"/>
          </a:xfrm>
          <a:prstGeom prst="rect">
            <a:avLst/>
          </a:prstGeom>
          <a:noFill/>
          <a:ln w="9525">
            <a:noFill/>
            <a:miter lim="800000"/>
            <a:headEnd/>
            <a:tailEnd/>
          </a:ln>
          <a:effectLst/>
        </p:spPr>
      </p:pic>
      <p:grpSp>
        <p:nvGrpSpPr>
          <p:cNvPr id="2" name="Group 95"/>
          <p:cNvGrpSpPr>
            <a:grpSpLocks/>
          </p:cNvGrpSpPr>
          <p:nvPr/>
        </p:nvGrpSpPr>
        <p:grpSpPr bwMode="auto">
          <a:xfrm>
            <a:off x="1939800" y="3262250"/>
            <a:ext cx="1117600" cy="990600"/>
            <a:chOff x="4944" y="1326"/>
            <a:chExt cx="528" cy="616"/>
          </a:xfrm>
        </p:grpSpPr>
        <p:pic>
          <p:nvPicPr>
            <p:cNvPr id="30" name="Picture 33" descr="International Monetary Fund Home Page">
              <a:hlinkClick r:id="rId4"/>
            </p:cNvPr>
            <p:cNvPicPr>
              <a:picLocks noChangeAspect="1" noChangeArrowheads="1"/>
            </p:cNvPicPr>
            <p:nvPr/>
          </p:nvPicPr>
          <p:blipFill>
            <a:blip r:embed="rId5" cstate="print"/>
            <a:srcRect/>
            <a:stretch>
              <a:fillRect/>
            </a:stretch>
          </p:blipFill>
          <p:spPr bwMode="auto">
            <a:xfrm>
              <a:off x="4944" y="1326"/>
              <a:ext cx="528" cy="438"/>
            </a:xfrm>
            <a:prstGeom prst="rect">
              <a:avLst/>
            </a:prstGeom>
            <a:noFill/>
          </p:spPr>
        </p:pic>
        <p:pic>
          <p:nvPicPr>
            <p:cNvPr id="31" name="Picture 41" descr="http://www.imf.org/external/images/nav/logo-bottom.gif"/>
            <p:cNvPicPr>
              <a:picLocks noChangeAspect="1" noChangeArrowheads="1"/>
            </p:cNvPicPr>
            <p:nvPr/>
          </p:nvPicPr>
          <p:blipFill>
            <a:blip r:embed="rId6" cstate="print"/>
            <a:srcRect/>
            <a:stretch>
              <a:fillRect/>
            </a:stretch>
          </p:blipFill>
          <p:spPr bwMode="auto">
            <a:xfrm>
              <a:off x="4944" y="1762"/>
              <a:ext cx="528" cy="180"/>
            </a:xfrm>
            <a:prstGeom prst="rect">
              <a:avLst/>
            </a:prstGeom>
            <a:noFill/>
          </p:spPr>
        </p:pic>
      </p:grpSp>
      <p:pic>
        <p:nvPicPr>
          <p:cNvPr id="32" name="Picture 55" descr="http://www.oecd.org/dataoecd/img/common/logo_en.gif">
            <a:hlinkClick r:id="rId7"/>
          </p:cNvPr>
          <p:cNvPicPr>
            <a:picLocks noChangeAspect="1" noChangeArrowheads="1"/>
          </p:cNvPicPr>
          <p:nvPr/>
        </p:nvPicPr>
        <p:blipFill>
          <a:blip r:embed="rId8" cstate="print"/>
          <a:srcRect/>
          <a:stretch>
            <a:fillRect/>
          </a:stretch>
        </p:blipFill>
        <p:spPr bwMode="auto">
          <a:xfrm>
            <a:off x="5623300" y="3270229"/>
            <a:ext cx="1803400" cy="632900"/>
          </a:xfrm>
          <a:prstGeom prst="rect">
            <a:avLst/>
          </a:prstGeom>
          <a:noFill/>
        </p:spPr>
      </p:pic>
      <p:pic>
        <p:nvPicPr>
          <p:cNvPr id="34" name="Grafik 33"/>
          <p:cNvPicPr/>
          <p:nvPr/>
        </p:nvPicPr>
        <p:blipFill>
          <a:blip r:embed="rId9" cstate="print"/>
          <a:srcRect l="11815" t="13035" r="62502" b="78210"/>
          <a:stretch>
            <a:fillRect/>
          </a:stretch>
        </p:blipFill>
        <p:spPr bwMode="auto">
          <a:xfrm>
            <a:off x="3489834" y="3820987"/>
            <a:ext cx="1993265" cy="608013"/>
          </a:xfrm>
          <a:prstGeom prst="rect">
            <a:avLst/>
          </a:prstGeom>
          <a:noFill/>
          <a:ln w="9525">
            <a:noFill/>
            <a:miter lim="800000"/>
            <a:headEnd/>
            <a:tailEnd/>
          </a:ln>
        </p:spPr>
      </p:pic>
      <p:pic>
        <p:nvPicPr>
          <p:cNvPr id="35" name="Picture 14" descr="http://www.bis.org/images/head_1.gif"/>
          <p:cNvPicPr>
            <a:picLocks noChangeAspect="1" noChangeArrowheads="1"/>
          </p:cNvPicPr>
          <p:nvPr/>
        </p:nvPicPr>
        <p:blipFill>
          <a:blip r:embed="rId10" cstate="print"/>
          <a:srcRect/>
          <a:stretch>
            <a:fillRect/>
          </a:stretch>
        </p:blipFill>
        <p:spPr bwMode="auto">
          <a:xfrm>
            <a:off x="5622800" y="3955746"/>
            <a:ext cx="2882906" cy="436804"/>
          </a:xfrm>
          <a:prstGeom prst="rect">
            <a:avLst/>
          </a:prstGeom>
          <a:noFill/>
        </p:spPr>
      </p:pic>
      <p:pic>
        <p:nvPicPr>
          <p:cNvPr id="36" name="Grafik 35" descr="O:\FF\14 FinMaerkte_FinPlatzPolitik\140.1 Referate_SN\Referate\logo_26052011.gif"/>
          <p:cNvPicPr/>
          <p:nvPr/>
        </p:nvPicPr>
        <p:blipFill>
          <a:blip r:embed="rId11" cstate="print"/>
          <a:srcRect r="40948"/>
          <a:stretch>
            <a:fillRect/>
          </a:stretch>
        </p:blipFill>
        <p:spPr bwMode="auto">
          <a:xfrm>
            <a:off x="3501105" y="3259075"/>
            <a:ext cx="1957390" cy="514350"/>
          </a:xfrm>
          <a:prstGeom prst="rect">
            <a:avLst/>
          </a:prstGeom>
          <a:noFill/>
        </p:spPr>
      </p:pic>
      <p:sp>
        <p:nvSpPr>
          <p:cNvPr id="38" name="Rechteck 37"/>
          <p:cNvSpPr/>
          <p:nvPr/>
        </p:nvSpPr>
        <p:spPr>
          <a:xfrm>
            <a:off x="1698172" y="4517475"/>
            <a:ext cx="1923803" cy="830997"/>
          </a:xfrm>
          <a:prstGeom prst="rect">
            <a:avLst/>
          </a:prstGeom>
        </p:spPr>
        <p:txBody>
          <a:bodyPr wrap="square">
            <a:spAutoFit/>
          </a:bodyPr>
          <a:lstStyle/>
          <a:p>
            <a:r>
              <a:rPr lang="en-GB" b="1" dirty="0" smtClean="0">
                <a:latin typeface="+mn-lt"/>
              </a:rPr>
              <a:t>Basel Committee</a:t>
            </a:r>
            <a:endParaRPr lang="en-GB" b="1" dirty="0">
              <a:latin typeface="+mn-lt"/>
            </a:endParaRPr>
          </a:p>
        </p:txBody>
      </p:sp>
      <p:pic>
        <p:nvPicPr>
          <p:cNvPr id="39" name="Picture 71" descr="Logo International Association of Insurance Supervisors"/>
          <p:cNvPicPr>
            <a:picLocks noChangeAspect="1" noChangeArrowheads="1"/>
          </p:cNvPicPr>
          <p:nvPr/>
        </p:nvPicPr>
        <p:blipFill>
          <a:blip r:embed="rId12" cstate="print"/>
          <a:srcRect b="17455"/>
          <a:stretch>
            <a:fillRect/>
          </a:stretch>
        </p:blipFill>
        <p:spPr bwMode="auto">
          <a:xfrm>
            <a:off x="3517400" y="4498275"/>
            <a:ext cx="4203568" cy="786241"/>
          </a:xfrm>
          <a:prstGeom prst="rect">
            <a:avLst/>
          </a:prstGeom>
          <a:noFill/>
        </p:spPr>
      </p:pic>
      <p:pic>
        <p:nvPicPr>
          <p:cNvPr id="40" name="Picture 83" descr="IASB Home">
            <a:hlinkClick r:id="rId13" tooltip="IASB Home"/>
          </p:cNvPr>
          <p:cNvPicPr>
            <a:picLocks noChangeAspect="1" noChangeArrowheads="1"/>
          </p:cNvPicPr>
          <p:nvPr/>
        </p:nvPicPr>
        <p:blipFill>
          <a:blip r:embed="rId14" cstate="print"/>
          <a:srcRect/>
          <a:stretch>
            <a:fillRect/>
          </a:stretch>
        </p:blipFill>
        <p:spPr bwMode="auto">
          <a:xfrm>
            <a:off x="1863600" y="5421250"/>
            <a:ext cx="2667000" cy="668338"/>
          </a:xfrm>
          <a:prstGeom prst="rect">
            <a:avLst/>
          </a:prstGeom>
          <a:noFill/>
        </p:spPr>
      </p:pic>
      <p:pic>
        <p:nvPicPr>
          <p:cNvPr id="41" name="Picture 81" descr="Home">
            <a:hlinkClick r:id="rId15"/>
          </p:cNvPr>
          <p:cNvPicPr>
            <a:picLocks noChangeAspect="1" noChangeArrowheads="1"/>
          </p:cNvPicPr>
          <p:nvPr/>
        </p:nvPicPr>
        <p:blipFill>
          <a:blip r:embed="rId16" cstate="print"/>
          <a:srcRect/>
          <a:stretch>
            <a:fillRect/>
          </a:stretch>
        </p:blipFill>
        <p:spPr bwMode="auto">
          <a:xfrm>
            <a:off x="4289300" y="5459350"/>
            <a:ext cx="2438400" cy="593725"/>
          </a:xfrm>
          <a:prstGeom prst="rect">
            <a:avLst/>
          </a:prstGeom>
          <a:noFill/>
        </p:spPr>
      </p:pic>
      <p:pic>
        <p:nvPicPr>
          <p:cNvPr id="42" name="Picture 52" descr="http://www.fatf-gafi.org/dataoecd/12/19/33658549.GIF">
            <a:hlinkClick r:id="rId17"/>
          </p:cNvPr>
          <p:cNvPicPr>
            <a:picLocks noChangeAspect="1" noChangeArrowheads="1"/>
          </p:cNvPicPr>
          <p:nvPr/>
        </p:nvPicPr>
        <p:blipFill>
          <a:blip r:embed="rId18" cstate="print"/>
          <a:srcRect/>
          <a:stretch>
            <a:fillRect/>
          </a:stretch>
        </p:blipFill>
        <p:spPr bwMode="auto">
          <a:xfrm>
            <a:off x="6760619" y="5537200"/>
            <a:ext cx="2150287" cy="457200"/>
          </a:xfrm>
          <a:prstGeom prst="rect">
            <a:avLst/>
          </a:prstGeom>
          <a:noFill/>
        </p:spPr>
      </p:pic>
      <p:sp>
        <p:nvSpPr>
          <p:cNvPr id="23" name="Rectangle 2"/>
          <p:cNvSpPr txBox="1">
            <a:spLocks noChangeArrowheads="1"/>
          </p:cNvSpPr>
          <p:nvPr/>
        </p:nvSpPr>
        <p:spPr>
          <a:xfrm>
            <a:off x="936830" y="240975"/>
            <a:ext cx="8207169" cy="735013"/>
          </a:xfrm>
          <a:prstGeom prst="rect">
            <a:avLst/>
          </a:prstGeom>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e-CH" sz="2800" b="1" i="0" u="none" strike="noStrike" kern="1200" cap="none" spc="0" normalizeH="0" baseline="0" noProof="0" dirty="0" smtClean="0">
                <a:ln>
                  <a:noFill/>
                </a:ln>
                <a:solidFill>
                  <a:srgbClr val="000066"/>
                </a:solidFill>
                <a:effectLst/>
                <a:uLnTx/>
                <a:uFillTx/>
                <a:latin typeface="+mj-lt"/>
                <a:ea typeface="+mj-ea"/>
                <a:cs typeface="+mj-cs"/>
              </a:rPr>
              <a:t>2. Herausforderungen: Finanzmarktregulierung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909452" y="332469"/>
            <a:ext cx="8045450" cy="559505"/>
          </a:xfrm>
        </p:spPr>
        <p:txBody>
          <a:bodyPr/>
          <a:lstStyle/>
          <a:p>
            <a:pPr algn="l" eaLnBrk="1" hangingPunct="1"/>
            <a:r>
              <a:rPr lang="de-CH" sz="2800" kern="1200" dirty="0" smtClean="0"/>
              <a:t>2. Herausforderungen: Standortwettbewerb</a:t>
            </a:r>
          </a:p>
        </p:txBody>
      </p:sp>
      <p:grpSp>
        <p:nvGrpSpPr>
          <p:cNvPr id="56" name="Gruppieren 55"/>
          <p:cNvGrpSpPr/>
          <p:nvPr/>
        </p:nvGrpSpPr>
        <p:grpSpPr>
          <a:xfrm>
            <a:off x="757547" y="1081640"/>
            <a:ext cx="1911438" cy="2053290"/>
            <a:chOff x="755576" y="2060848"/>
            <a:chExt cx="2251584" cy="2414301"/>
          </a:xfrm>
        </p:grpSpPr>
        <p:grpSp>
          <p:nvGrpSpPr>
            <p:cNvPr id="57" name="Gruppieren 56"/>
            <p:cNvGrpSpPr/>
            <p:nvPr/>
          </p:nvGrpSpPr>
          <p:grpSpPr>
            <a:xfrm>
              <a:off x="755576" y="2060848"/>
              <a:ext cx="2251584" cy="2215742"/>
              <a:chOff x="4427984" y="4509120"/>
              <a:chExt cx="2251584" cy="2215742"/>
            </a:xfrm>
          </p:grpSpPr>
          <p:pic>
            <p:nvPicPr>
              <p:cNvPr id="59" name="Picture 10" descr="http://aerosolforschung.web.psi.ch/Was_Page/Koerper/BilderKoerper/heissluftballon.jpg"/>
              <p:cNvPicPr>
                <a:picLocks noChangeAspect="1" noChangeArrowheads="1"/>
              </p:cNvPicPr>
              <p:nvPr/>
            </p:nvPicPr>
            <p:blipFill>
              <a:blip r:embed="rId3" cstate="print"/>
              <a:srcRect/>
              <a:stretch>
                <a:fillRect/>
              </a:stretch>
            </p:blipFill>
            <p:spPr bwMode="auto">
              <a:xfrm>
                <a:off x="4932040" y="4509120"/>
                <a:ext cx="1143000" cy="1609726"/>
              </a:xfrm>
              <a:prstGeom prst="rect">
                <a:avLst/>
              </a:prstGeom>
              <a:noFill/>
            </p:spPr>
          </p:pic>
          <p:pic>
            <p:nvPicPr>
              <p:cNvPr id="61" name="Picture 12" descr="http://hallo.news352.lu/images/divers/wirtschaft/banques_kirchberg.jpg"/>
              <p:cNvPicPr>
                <a:picLocks noChangeAspect="1" noChangeArrowheads="1"/>
              </p:cNvPicPr>
              <p:nvPr/>
            </p:nvPicPr>
            <p:blipFill>
              <a:blip r:embed="rId4" cstate="print"/>
              <a:srcRect/>
              <a:stretch>
                <a:fillRect/>
              </a:stretch>
            </p:blipFill>
            <p:spPr bwMode="auto">
              <a:xfrm>
                <a:off x="5796136" y="5589240"/>
                <a:ext cx="883432" cy="476672"/>
              </a:xfrm>
              <a:prstGeom prst="rect">
                <a:avLst/>
              </a:prstGeom>
              <a:noFill/>
            </p:spPr>
          </p:pic>
          <p:pic>
            <p:nvPicPr>
              <p:cNvPr id="67" name="Picture 16" descr="http://www.wort.lu/img/49e11d548f6d3a7b50ecdca46a5c5e27/460/325/20/0/699/480/75/119ac55eab0c03bf7bd63bacf5cbf0ab393c04f1.jpg"/>
              <p:cNvPicPr>
                <a:picLocks noChangeAspect="1" noChangeArrowheads="1"/>
              </p:cNvPicPr>
              <p:nvPr/>
            </p:nvPicPr>
            <p:blipFill>
              <a:blip r:embed="rId5" cstate="print"/>
              <a:srcRect/>
              <a:stretch>
                <a:fillRect/>
              </a:stretch>
            </p:blipFill>
            <p:spPr bwMode="auto">
              <a:xfrm>
                <a:off x="4427984" y="5661248"/>
                <a:ext cx="712416" cy="503337"/>
              </a:xfrm>
              <a:prstGeom prst="rect">
                <a:avLst/>
              </a:prstGeom>
              <a:noFill/>
            </p:spPr>
          </p:pic>
          <p:pic>
            <p:nvPicPr>
              <p:cNvPr id="68" name="Picture 14" descr="http://www.frantour.ch/SiteCollectionImages/DE/Destinationen/Europa/Luxemburg/Luxemburg/Travelareabig13LUX00800StadtAltstad001.jpeg"/>
              <p:cNvPicPr>
                <a:picLocks noChangeAspect="1" noChangeArrowheads="1"/>
              </p:cNvPicPr>
              <p:nvPr/>
            </p:nvPicPr>
            <p:blipFill>
              <a:blip r:embed="rId6" cstate="print"/>
              <a:srcRect/>
              <a:stretch>
                <a:fillRect/>
              </a:stretch>
            </p:blipFill>
            <p:spPr bwMode="auto">
              <a:xfrm>
                <a:off x="5004048" y="6093296"/>
                <a:ext cx="948358" cy="631566"/>
              </a:xfrm>
              <a:prstGeom prst="rect">
                <a:avLst/>
              </a:prstGeom>
              <a:noFill/>
            </p:spPr>
          </p:pic>
        </p:grpSp>
        <p:sp>
          <p:nvSpPr>
            <p:cNvPr id="58" name="Textfeld 57"/>
            <p:cNvSpPr txBox="1"/>
            <p:nvPr/>
          </p:nvSpPr>
          <p:spPr>
            <a:xfrm>
              <a:off x="881473" y="4077070"/>
              <a:ext cx="2000366" cy="398079"/>
            </a:xfrm>
            <a:prstGeom prst="rect">
              <a:avLst/>
            </a:prstGeom>
            <a:solidFill>
              <a:srgbClr val="CEDFF4"/>
            </a:solidFill>
          </p:spPr>
          <p:txBody>
            <a:bodyPr wrap="square" rtlCol="0">
              <a:spAutoFit/>
            </a:bodyPr>
            <a:lstStyle/>
            <a:p>
              <a:r>
                <a:rPr lang="de-CH" sz="1600" dirty="0" smtClean="0">
                  <a:latin typeface="+mj-lt"/>
                </a:rPr>
                <a:t>Luxembourg</a:t>
              </a:r>
              <a:endParaRPr lang="de-CH" sz="1600" dirty="0">
                <a:latin typeface="+mj-lt"/>
              </a:endParaRPr>
            </a:p>
          </p:txBody>
        </p:sp>
      </p:grpSp>
      <p:grpSp>
        <p:nvGrpSpPr>
          <p:cNvPr id="69" name="Gruppieren 68"/>
          <p:cNvGrpSpPr/>
          <p:nvPr/>
        </p:nvGrpSpPr>
        <p:grpSpPr>
          <a:xfrm>
            <a:off x="963220" y="3830285"/>
            <a:ext cx="2230336" cy="1935622"/>
            <a:chOff x="251520" y="4509120"/>
            <a:chExt cx="2625544" cy="2269087"/>
          </a:xfrm>
          <a:solidFill>
            <a:srgbClr val="CEDFF4"/>
          </a:solidFill>
        </p:grpSpPr>
        <p:grpSp>
          <p:nvGrpSpPr>
            <p:cNvPr id="70" name="Gruppieren 55"/>
            <p:cNvGrpSpPr/>
            <p:nvPr/>
          </p:nvGrpSpPr>
          <p:grpSpPr>
            <a:xfrm>
              <a:off x="251520" y="4509120"/>
              <a:ext cx="2625544" cy="1872207"/>
              <a:chOff x="395536" y="4581128"/>
              <a:chExt cx="2625544" cy="1872207"/>
            </a:xfrm>
            <a:grpFill/>
          </p:grpSpPr>
          <p:pic>
            <p:nvPicPr>
              <p:cNvPr id="72" name="Picture 24" descr="https://www.fotocent.de/imgp/330d5e2577c41ae06769c738b802d8f1.jpg"/>
              <p:cNvPicPr>
                <a:picLocks noChangeAspect="1" noChangeArrowheads="1"/>
              </p:cNvPicPr>
              <p:nvPr/>
            </p:nvPicPr>
            <p:blipFill>
              <a:blip r:embed="rId7" cstate="print"/>
              <a:srcRect/>
              <a:stretch>
                <a:fillRect/>
              </a:stretch>
            </p:blipFill>
            <p:spPr bwMode="auto">
              <a:xfrm>
                <a:off x="683568" y="4581128"/>
                <a:ext cx="1991544" cy="1493658"/>
              </a:xfrm>
              <a:prstGeom prst="rect">
                <a:avLst/>
              </a:prstGeom>
              <a:grpFill/>
            </p:spPr>
          </p:pic>
          <p:pic>
            <p:nvPicPr>
              <p:cNvPr id="73" name="Picture 46" descr="http://www.handelszeitung.ch/sites/handelszeitung.ch/files/imagecache/content-leadimage/lead_image/singapur.jpg"/>
              <p:cNvPicPr>
                <a:picLocks noChangeAspect="1" noChangeArrowheads="1"/>
              </p:cNvPicPr>
              <p:nvPr/>
            </p:nvPicPr>
            <p:blipFill>
              <a:blip r:embed="rId8" cstate="print"/>
              <a:srcRect/>
              <a:stretch>
                <a:fillRect/>
              </a:stretch>
            </p:blipFill>
            <p:spPr bwMode="auto">
              <a:xfrm>
                <a:off x="2051720" y="5517232"/>
                <a:ext cx="969360" cy="581616"/>
              </a:xfrm>
              <a:prstGeom prst="rect">
                <a:avLst/>
              </a:prstGeom>
              <a:grpFill/>
            </p:spPr>
          </p:pic>
          <p:pic>
            <p:nvPicPr>
              <p:cNvPr id="74" name="Picture 54" descr="http://upload.wikimedia.org/wikipedia/commons/thumb/7/77/2012_Flag_of_Singapore_Photo.jpg/220px-2012_Flag_of_Singapore_Photo.jpg"/>
              <p:cNvPicPr>
                <a:picLocks noChangeAspect="1" noChangeArrowheads="1"/>
              </p:cNvPicPr>
              <p:nvPr/>
            </p:nvPicPr>
            <p:blipFill>
              <a:blip r:embed="rId9" cstate="print"/>
              <a:srcRect/>
              <a:stretch>
                <a:fillRect/>
              </a:stretch>
            </p:blipFill>
            <p:spPr bwMode="auto">
              <a:xfrm>
                <a:off x="395536" y="5517232"/>
                <a:ext cx="714684" cy="532764"/>
              </a:xfrm>
              <a:prstGeom prst="rect">
                <a:avLst/>
              </a:prstGeom>
              <a:grpFill/>
            </p:spPr>
          </p:pic>
          <p:pic>
            <p:nvPicPr>
              <p:cNvPr id="75" name="Picture 48" descr="http://www.nzz.ch/images/singapur_fullSize_1.9302908.1296545483.jpg"/>
              <p:cNvPicPr>
                <a:picLocks noChangeAspect="1" noChangeArrowheads="1"/>
              </p:cNvPicPr>
              <p:nvPr/>
            </p:nvPicPr>
            <p:blipFill>
              <a:blip r:embed="rId10" cstate="print"/>
              <a:srcRect/>
              <a:stretch>
                <a:fillRect/>
              </a:stretch>
            </p:blipFill>
            <p:spPr bwMode="auto">
              <a:xfrm>
                <a:off x="1115616" y="5949280"/>
                <a:ext cx="995314" cy="504055"/>
              </a:xfrm>
              <a:prstGeom prst="rect">
                <a:avLst/>
              </a:prstGeom>
              <a:grpFill/>
            </p:spPr>
          </p:pic>
        </p:grpSp>
        <p:sp>
          <p:nvSpPr>
            <p:cNvPr id="71" name="Textfeld 70"/>
            <p:cNvSpPr txBox="1"/>
            <p:nvPr/>
          </p:nvSpPr>
          <p:spPr>
            <a:xfrm>
              <a:off x="735788" y="6381328"/>
              <a:ext cx="1556753" cy="396879"/>
            </a:xfrm>
            <a:prstGeom prst="rect">
              <a:avLst/>
            </a:prstGeom>
            <a:grpFill/>
          </p:spPr>
          <p:txBody>
            <a:bodyPr wrap="square" rtlCol="0">
              <a:spAutoFit/>
            </a:bodyPr>
            <a:lstStyle/>
            <a:p>
              <a:r>
                <a:rPr lang="de-CH" sz="1600" dirty="0" smtClean="0">
                  <a:latin typeface="+mj-lt"/>
                </a:rPr>
                <a:t>Hongkong</a:t>
              </a:r>
              <a:endParaRPr lang="de-CH" sz="1600" dirty="0">
                <a:latin typeface="+mj-lt"/>
              </a:endParaRPr>
            </a:p>
          </p:txBody>
        </p:sp>
      </p:grpSp>
      <p:grpSp>
        <p:nvGrpSpPr>
          <p:cNvPr id="51" name="Gruppieren 50"/>
          <p:cNvGrpSpPr/>
          <p:nvPr/>
        </p:nvGrpSpPr>
        <p:grpSpPr>
          <a:xfrm>
            <a:off x="4005750" y="4011628"/>
            <a:ext cx="2518769" cy="2288368"/>
            <a:chOff x="4107350" y="3926853"/>
            <a:chExt cx="2518769" cy="2288368"/>
          </a:xfrm>
        </p:grpSpPr>
        <p:pic>
          <p:nvPicPr>
            <p:cNvPr id="80" name="il_fi" descr="http://www.schweizfotos.com/bilder/Finanzplatz-Zuerich---Paradeplatz-138.jpg"/>
            <p:cNvPicPr/>
            <p:nvPr/>
          </p:nvPicPr>
          <p:blipFill>
            <a:blip r:embed="rId11" cstate="print"/>
            <a:srcRect/>
            <a:stretch>
              <a:fillRect/>
            </a:stretch>
          </p:blipFill>
          <p:spPr bwMode="auto">
            <a:xfrm>
              <a:off x="4107350" y="4755700"/>
              <a:ext cx="680357" cy="524445"/>
            </a:xfrm>
            <a:prstGeom prst="rect">
              <a:avLst/>
            </a:prstGeom>
            <a:noFill/>
            <a:ln w="9525">
              <a:noFill/>
              <a:miter lim="800000"/>
              <a:headEnd/>
              <a:tailEnd/>
            </a:ln>
          </p:spPr>
        </p:pic>
        <p:pic>
          <p:nvPicPr>
            <p:cNvPr id="81" name="Picture 44" descr="http://www.vd.zh.ch/internet/volkswirtschaftsdirektion/de/themen/wirtschaftsstandort/_jcr_content/contentPar/textimage/image.spooler.imagelandscape.276.jpg/1288960594450.jpg"/>
            <p:cNvPicPr>
              <a:picLocks noChangeAspect="1" noChangeArrowheads="1"/>
            </p:cNvPicPr>
            <p:nvPr/>
          </p:nvPicPr>
          <p:blipFill>
            <a:blip r:embed="rId12" cstate="print"/>
            <a:srcRect/>
            <a:stretch>
              <a:fillRect/>
            </a:stretch>
          </p:blipFill>
          <p:spPr bwMode="auto">
            <a:xfrm>
              <a:off x="4874932" y="5319131"/>
              <a:ext cx="837100" cy="555034"/>
            </a:xfrm>
            <a:prstGeom prst="rect">
              <a:avLst/>
            </a:prstGeom>
            <a:noFill/>
          </p:spPr>
        </p:pic>
        <p:pic>
          <p:nvPicPr>
            <p:cNvPr id="82" name="il_fi" descr="http://www.20min.ch/dyim/d8e11d/B.M600,1000/images/content/2/1/6/21632822/3/topelement.jpg"/>
            <p:cNvPicPr/>
            <p:nvPr/>
          </p:nvPicPr>
          <p:blipFill>
            <a:blip r:embed="rId13" cstate="print"/>
            <a:srcRect/>
            <a:stretch>
              <a:fillRect/>
            </a:stretch>
          </p:blipFill>
          <p:spPr bwMode="auto">
            <a:xfrm>
              <a:off x="5834032" y="4863333"/>
              <a:ext cx="792087" cy="432048"/>
            </a:xfrm>
            <a:prstGeom prst="rect">
              <a:avLst/>
            </a:prstGeom>
            <a:noFill/>
            <a:ln w="9525">
              <a:noFill/>
              <a:miter lim="800000"/>
              <a:headEnd/>
              <a:tailEnd/>
            </a:ln>
          </p:spPr>
        </p:pic>
        <p:sp>
          <p:nvSpPr>
            <p:cNvPr id="78" name="Textfeld 77"/>
            <p:cNvSpPr txBox="1"/>
            <p:nvPr/>
          </p:nvSpPr>
          <p:spPr>
            <a:xfrm>
              <a:off x="4833256" y="5876667"/>
              <a:ext cx="938152" cy="338554"/>
            </a:xfrm>
            <a:prstGeom prst="rect">
              <a:avLst/>
            </a:prstGeom>
            <a:solidFill>
              <a:srgbClr val="CEDFF4"/>
            </a:solidFill>
          </p:spPr>
          <p:txBody>
            <a:bodyPr wrap="square" rtlCol="0">
              <a:spAutoFit/>
            </a:bodyPr>
            <a:lstStyle/>
            <a:p>
              <a:r>
                <a:rPr lang="de-CH" sz="1600" dirty="0" smtClean="0">
                  <a:latin typeface="+mj-lt"/>
                </a:rPr>
                <a:t>Schweiz</a:t>
              </a:r>
              <a:endParaRPr lang="de-CH" sz="1600" dirty="0">
                <a:latin typeface="+mj-lt"/>
              </a:endParaRPr>
            </a:p>
          </p:txBody>
        </p:sp>
        <p:pic>
          <p:nvPicPr>
            <p:cNvPr id="86" name="Picture 6" descr="http://www.rappiballon.ch/bilder/impressionen/heissluftballon2.jpg"/>
            <p:cNvPicPr>
              <a:picLocks noChangeAspect="1" noChangeArrowheads="1"/>
            </p:cNvPicPr>
            <p:nvPr/>
          </p:nvPicPr>
          <p:blipFill>
            <a:blip r:embed="rId14" cstate="print"/>
            <a:srcRect l="33625" t="32170" r="39707" b="19576"/>
            <a:stretch>
              <a:fillRect/>
            </a:stretch>
          </p:blipFill>
          <p:spPr bwMode="auto">
            <a:xfrm>
              <a:off x="4775981" y="3926853"/>
              <a:ext cx="1054803" cy="1375830"/>
            </a:xfrm>
            <a:prstGeom prst="rect">
              <a:avLst/>
            </a:prstGeom>
            <a:noFill/>
          </p:spPr>
        </p:pic>
      </p:grpSp>
      <p:grpSp>
        <p:nvGrpSpPr>
          <p:cNvPr id="50" name="Gruppieren 49"/>
          <p:cNvGrpSpPr/>
          <p:nvPr/>
        </p:nvGrpSpPr>
        <p:grpSpPr>
          <a:xfrm>
            <a:off x="2715607" y="1391968"/>
            <a:ext cx="2618205" cy="2558491"/>
            <a:chOff x="2753707" y="1571593"/>
            <a:chExt cx="2618205" cy="2558491"/>
          </a:xfrm>
        </p:grpSpPr>
        <p:pic>
          <p:nvPicPr>
            <p:cNvPr id="79" name="Picture 34" descr="http://www.ballonland.org/_img/heissluftballon.jpg"/>
            <p:cNvPicPr>
              <a:picLocks noChangeAspect="1" noChangeArrowheads="1"/>
            </p:cNvPicPr>
            <p:nvPr/>
          </p:nvPicPr>
          <p:blipFill>
            <a:blip r:embed="rId15" cstate="print"/>
            <a:srcRect/>
            <a:stretch>
              <a:fillRect/>
            </a:stretch>
          </p:blipFill>
          <p:spPr bwMode="auto">
            <a:xfrm>
              <a:off x="3474713" y="1571593"/>
              <a:ext cx="1168539" cy="1507466"/>
            </a:xfrm>
            <a:prstGeom prst="rect">
              <a:avLst/>
            </a:prstGeom>
            <a:noFill/>
          </p:spPr>
        </p:pic>
        <p:pic>
          <p:nvPicPr>
            <p:cNvPr id="87" name="Picture 2" descr="http://t1.gstatic.com/images?q=tbn:ANd9GcSPEKv6quRFuUUEvxBs0AyR7thTuaTpy9b_ycBpl3krOobmjOTxAG2CFjV_0w"/>
            <p:cNvPicPr>
              <a:picLocks noChangeAspect="1" noChangeArrowheads="1"/>
            </p:cNvPicPr>
            <p:nvPr/>
          </p:nvPicPr>
          <p:blipFill>
            <a:blip r:embed="rId16" cstate="print"/>
            <a:srcRect/>
            <a:stretch>
              <a:fillRect/>
            </a:stretch>
          </p:blipFill>
          <p:spPr bwMode="auto">
            <a:xfrm>
              <a:off x="2753707" y="2331488"/>
              <a:ext cx="841233" cy="471090"/>
            </a:xfrm>
            <a:prstGeom prst="rect">
              <a:avLst/>
            </a:prstGeom>
            <a:noFill/>
          </p:spPr>
        </p:pic>
        <p:pic>
          <p:nvPicPr>
            <p:cNvPr id="88" name="Picture 60" descr="http://d1.stern.de/bilder/stern_5/wirtschaft/2010/KW01/London_fitwidth_420.jpg"/>
            <p:cNvPicPr>
              <a:picLocks noChangeAspect="1" noChangeArrowheads="1"/>
            </p:cNvPicPr>
            <p:nvPr/>
          </p:nvPicPr>
          <p:blipFill>
            <a:blip r:embed="rId17" cstate="print"/>
            <a:srcRect/>
            <a:stretch>
              <a:fillRect/>
            </a:stretch>
          </p:blipFill>
          <p:spPr bwMode="auto">
            <a:xfrm>
              <a:off x="4539764" y="2312366"/>
              <a:ext cx="832148" cy="554765"/>
            </a:xfrm>
            <a:prstGeom prst="rect">
              <a:avLst/>
            </a:prstGeom>
            <a:noFill/>
          </p:spPr>
        </p:pic>
        <p:pic>
          <p:nvPicPr>
            <p:cNvPr id="89" name="Picture 58" descr="http://t2.gstatic.com/images?q=tbn:ANd9GcRwC7YwoKfw9-fLM-UY99o-L-IoNTYI9oYMORW5aBfcHCC1CAxB9Q"/>
            <p:cNvPicPr>
              <a:picLocks noChangeAspect="1" noChangeArrowheads="1"/>
            </p:cNvPicPr>
            <p:nvPr/>
          </p:nvPicPr>
          <p:blipFill>
            <a:blip r:embed="rId18" cstate="print"/>
            <a:srcRect/>
            <a:stretch>
              <a:fillRect/>
            </a:stretch>
          </p:blipFill>
          <p:spPr bwMode="auto">
            <a:xfrm>
              <a:off x="3645726" y="3025548"/>
              <a:ext cx="938150" cy="744564"/>
            </a:xfrm>
            <a:prstGeom prst="rect">
              <a:avLst/>
            </a:prstGeom>
            <a:noFill/>
          </p:spPr>
        </p:pic>
        <p:sp>
          <p:nvSpPr>
            <p:cNvPr id="85" name="Textfeld 84"/>
            <p:cNvSpPr txBox="1"/>
            <p:nvPr/>
          </p:nvSpPr>
          <p:spPr>
            <a:xfrm>
              <a:off x="3527577" y="3791530"/>
              <a:ext cx="1198801" cy="338554"/>
            </a:xfrm>
            <a:prstGeom prst="rect">
              <a:avLst/>
            </a:prstGeom>
            <a:solidFill>
              <a:srgbClr val="CEDFF4"/>
            </a:solidFill>
          </p:spPr>
          <p:txBody>
            <a:bodyPr wrap="square" rtlCol="0">
              <a:spAutoFit/>
            </a:bodyPr>
            <a:lstStyle/>
            <a:p>
              <a:r>
                <a:rPr lang="de-CH" sz="1600" dirty="0" smtClean="0">
                  <a:latin typeface="+mj-lt"/>
                </a:rPr>
                <a:t>London</a:t>
              </a:r>
              <a:endParaRPr lang="de-CH" sz="1600" dirty="0">
                <a:latin typeface="+mj-lt"/>
              </a:endParaRPr>
            </a:p>
          </p:txBody>
        </p:sp>
      </p:grpSp>
      <p:grpSp>
        <p:nvGrpSpPr>
          <p:cNvPr id="90" name="Gruppieren 89"/>
          <p:cNvGrpSpPr/>
          <p:nvPr/>
        </p:nvGrpSpPr>
        <p:grpSpPr>
          <a:xfrm>
            <a:off x="5369539" y="941777"/>
            <a:ext cx="2462113" cy="2354778"/>
            <a:chOff x="5638279" y="1844824"/>
            <a:chExt cx="2462113" cy="2354778"/>
          </a:xfrm>
        </p:grpSpPr>
        <p:pic>
          <p:nvPicPr>
            <p:cNvPr id="91" name="Picture 8" descr="http://t2.gstatic.com/images?q=tbn:ANd9GcQMhfUuGopPZ9VcOM_FUimxX9BpYRX3wm0Z4s2IfzPdU7m2J6Qz"/>
            <p:cNvPicPr>
              <a:picLocks noChangeAspect="1" noChangeArrowheads="1"/>
            </p:cNvPicPr>
            <p:nvPr/>
          </p:nvPicPr>
          <p:blipFill>
            <a:blip r:embed="rId19" cstate="print"/>
            <a:srcRect l="9091" r="22018"/>
            <a:stretch>
              <a:fillRect/>
            </a:stretch>
          </p:blipFill>
          <p:spPr bwMode="auto">
            <a:xfrm>
              <a:off x="6084168" y="1844824"/>
              <a:ext cx="1440160" cy="1559819"/>
            </a:xfrm>
            <a:prstGeom prst="rect">
              <a:avLst/>
            </a:prstGeom>
            <a:noFill/>
          </p:spPr>
        </p:pic>
        <p:pic>
          <p:nvPicPr>
            <p:cNvPr id="92" name="Picture 18" descr="http://t1.gstatic.com/images?q=tbn:ANd9GcTcYRyvivj_2Kbj8Ba7arWe7fzZ6lNT5Qq7qYqDBH2lzGOHxWq4"/>
            <p:cNvPicPr>
              <a:picLocks noChangeAspect="1" noChangeArrowheads="1"/>
            </p:cNvPicPr>
            <p:nvPr/>
          </p:nvPicPr>
          <p:blipFill>
            <a:blip r:embed="rId20" cstate="print"/>
            <a:srcRect r="18050"/>
            <a:stretch>
              <a:fillRect/>
            </a:stretch>
          </p:blipFill>
          <p:spPr bwMode="auto">
            <a:xfrm>
              <a:off x="7136557" y="2924945"/>
              <a:ext cx="963835" cy="504056"/>
            </a:xfrm>
            <a:prstGeom prst="rect">
              <a:avLst/>
            </a:prstGeom>
            <a:noFill/>
          </p:spPr>
        </p:pic>
        <p:pic>
          <p:nvPicPr>
            <p:cNvPr id="93" name="Picture 20" descr="http://t1.gstatic.com/images?q=tbn:ANd9GcQKlBLRqrYy9SsIS_VSfkXp8meaRdcIVKZPoNDSHg_jzSdbdZvgmQ"/>
            <p:cNvPicPr>
              <a:picLocks noChangeAspect="1" noChangeArrowheads="1"/>
            </p:cNvPicPr>
            <p:nvPr/>
          </p:nvPicPr>
          <p:blipFill>
            <a:blip r:embed="rId21" cstate="print"/>
            <a:srcRect/>
            <a:stretch>
              <a:fillRect/>
            </a:stretch>
          </p:blipFill>
          <p:spPr bwMode="auto">
            <a:xfrm>
              <a:off x="5638279" y="2708920"/>
              <a:ext cx="589905" cy="841598"/>
            </a:xfrm>
            <a:prstGeom prst="rect">
              <a:avLst/>
            </a:prstGeom>
            <a:noFill/>
          </p:spPr>
        </p:pic>
        <p:pic>
          <p:nvPicPr>
            <p:cNvPr id="94" name="Picture 22" descr="http://www.gomopa.net/GMPCMS/attachment/GoMoPa.NET_17588194221597565300.jpeg"/>
            <p:cNvPicPr>
              <a:picLocks noChangeAspect="1" noChangeArrowheads="1"/>
            </p:cNvPicPr>
            <p:nvPr/>
          </p:nvPicPr>
          <p:blipFill>
            <a:blip r:embed="rId22" cstate="print"/>
            <a:srcRect/>
            <a:stretch>
              <a:fillRect/>
            </a:stretch>
          </p:blipFill>
          <p:spPr bwMode="auto">
            <a:xfrm>
              <a:off x="6228184" y="3356991"/>
              <a:ext cx="936104" cy="636471"/>
            </a:xfrm>
            <a:prstGeom prst="rect">
              <a:avLst/>
            </a:prstGeom>
            <a:noFill/>
          </p:spPr>
        </p:pic>
        <p:sp>
          <p:nvSpPr>
            <p:cNvPr id="95" name="Textfeld 94"/>
            <p:cNvSpPr txBox="1"/>
            <p:nvPr/>
          </p:nvSpPr>
          <p:spPr>
            <a:xfrm>
              <a:off x="6192324" y="3861048"/>
              <a:ext cx="994271" cy="338554"/>
            </a:xfrm>
            <a:prstGeom prst="rect">
              <a:avLst/>
            </a:prstGeom>
            <a:solidFill>
              <a:srgbClr val="CEDFF4"/>
            </a:solidFill>
          </p:spPr>
          <p:txBody>
            <a:bodyPr wrap="square" rtlCol="0">
              <a:spAutoFit/>
            </a:bodyPr>
            <a:lstStyle/>
            <a:p>
              <a:r>
                <a:rPr lang="de-CH" sz="1600" dirty="0" smtClean="0">
                  <a:latin typeface="+mj-lt"/>
                </a:rPr>
                <a:t>Singapur</a:t>
              </a:r>
              <a:endParaRPr lang="de-CH" sz="1600" dirty="0">
                <a:latin typeface="+mj-lt"/>
              </a:endParaRPr>
            </a:p>
          </p:txBody>
        </p:sp>
      </p:grpSp>
      <p:grpSp>
        <p:nvGrpSpPr>
          <p:cNvPr id="96" name="Gruppieren 95"/>
          <p:cNvGrpSpPr/>
          <p:nvPr/>
        </p:nvGrpSpPr>
        <p:grpSpPr>
          <a:xfrm>
            <a:off x="6542808" y="3260202"/>
            <a:ext cx="2499592" cy="2354778"/>
            <a:chOff x="6680920" y="4005064"/>
            <a:chExt cx="2499592" cy="2354778"/>
          </a:xfrm>
        </p:grpSpPr>
        <p:grpSp>
          <p:nvGrpSpPr>
            <p:cNvPr id="97" name="Gruppieren 66"/>
            <p:cNvGrpSpPr/>
            <p:nvPr/>
          </p:nvGrpSpPr>
          <p:grpSpPr>
            <a:xfrm>
              <a:off x="6680920" y="4005064"/>
              <a:ext cx="2499592" cy="2093218"/>
              <a:chOff x="6680920" y="4005064"/>
              <a:chExt cx="2499592" cy="2093218"/>
            </a:xfrm>
          </p:grpSpPr>
          <p:pic>
            <p:nvPicPr>
              <p:cNvPr id="99" name="Picture 36" descr="http://farm5.static.flickr.com/4103/5025594588_222c74605f.jpg"/>
              <p:cNvPicPr>
                <a:picLocks noChangeAspect="1" noChangeArrowheads="1"/>
              </p:cNvPicPr>
              <p:nvPr/>
            </p:nvPicPr>
            <p:blipFill>
              <a:blip r:embed="rId23" cstate="print"/>
              <a:srcRect/>
              <a:stretch>
                <a:fillRect/>
              </a:stretch>
            </p:blipFill>
            <p:spPr bwMode="auto">
              <a:xfrm>
                <a:off x="7083316" y="4005064"/>
                <a:ext cx="1297111" cy="1529612"/>
              </a:xfrm>
              <a:prstGeom prst="rect">
                <a:avLst/>
              </a:prstGeom>
              <a:noFill/>
            </p:spPr>
          </p:pic>
          <p:pic>
            <p:nvPicPr>
              <p:cNvPr id="100" name="Picture 8" descr="http://www.new-york-infoguide.de/bilder/new-york/wall-street-new-york.jpg"/>
              <p:cNvPicPr>
                <a:picLocks noChangeAspect="1" noChangeArrowheads="1"/>
              </p:cNvPicPr>
              <p:nvPr/>
            </p:nvPicPr>
            <p:blipFill>
              <a:blip r:embed="rId24" cstate="print"/>
              <a:srcRect/>
              <a:stretch>
                <a:fillRect/>
              </a:stretch>
            </p:blipFill>
            <p:spPr bwMode="auto">
              <a:xfrm>
                <a:off x="6680920" y="5013176"/>
                <a:ext cx="669250" cy="557892"/>
              </a:xfrm>
              <a:prstGeom prst="rect">
                <a:avLst/>
              </a:prstGeom>
              <a:noFill/>
            </p:spPr>
          </p:pic>
          <p:pic>
            <p:nvPicPr>
              <p:cNvPr id="101" name="Picture 4" descr="http://www.manager-magazin.de/images/image-339712-panoV9free-ypxw.jpg"/>
              <p:cNvPicPr>
                <a:picLocks noChangeAspect="1" noChangeArrowheads="1"/>
              </p:cNvPicPr>
              <p:nvPr/>
            </p:nvPicPr>
            <p:blipFill>
              <a:blip r:embed="rId25" cstate="print"/>
              <a:srcRect/>
              <a:stretch>
                <a:fillRect/>
              </a:stretch>
            </p:blipFill>
            <p:spPr bwMode="auto">
              <a:xfrm>
                <a:off x="7278162" y="5517232"/>
                <a:ext cx="1208584" cy="581050"/>
              </a:xfrm>
              <a:prstGeom prst="rect">
                <a:avLst/>
              </a:prstGeom>
              <a:noFill/>
            </p:spPr>
          </p:pic>
          <p:pic>
            <p:nvPicPr>
              <p:cNvPr id="102" name="Picture 6" descr="http://www.spiegel.de/images/image-258760-panoV9free-ugyk.jpg"/>
              <p:cNvPicPr>
                <a:picLocks noChangeAspect="1" noChangeArrowheads="1"/>
              </p:cNvPicPr>
              <p:nvPr/>
            </p:nvPicPr>
            <p:blipFill>
              <a:blip r:embed="rId26" cstate="print"/>
              <a:srcRect/>
              <a:stretch>
                <a:fillRect/>
              </a:stretch>
            </p:blipFill>
            <p:spPr bwMode="auto">
              <a:xfrm>
                <a:off x="8182191" y="5031106"/>
                <a:ext cx="998321" cy="479962"/>
              </a:xfrm>
              <a:prstGeom prst="rect">
                <a:avLst/>
              </a:prstGeom>
              <a:noFill/>
            </p:spPr>
          </p:pic>
        </p:grpSp>
        <p:sp>
          <p:nvSpPr>
            <p:cNvPr id="98" name="Textfeld 97"/>
            <p:cNvSpPr txBox="1"/>
            <p:nvPr/>
          </p:nvSpPr>
          <p:spPr>
            <a:xfrm>
              <a:off x="7290374" y="6021288"/>
              <a:ext cx="1172816" cy="338554"/>
            </a:xfrm>
            <a:prstGeom prst="rect">
              <a:avLst/>
            </a:prstGeom>
            <a:solidFill>
              <a:srgbClr val="CEDFF4"/>
            </a:solidFill>
          </p:spPr>
          <p:txBody>
            <a:bodyPr wrap="square" rtlCol="0">
              <a:spAutoFit/>
            </a:bodyPr>
            <a:lstStyle/>
            <a:p>
              <a:r>
                <a:rPr lang="de-CH" sz="1600" dirty="0" smtClean="0">
                  <a:latin typeface="+mj-lt"/>
                </a:rPr>
                <a:t>New York</a:t>
              </a:r>
              <a:endParaRPr lang="de-CH" sz="1600" dirty="0">
                <a:latin typeface="+mj-lt"/>
              </a:endParaRPr>
            </a:p>
          </p:txBody>
        </p:sp>
      </p:gr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935676" y="317500"/>
            <a:ext cx="8045450" cy="735013"/>
          </a:xfrm>
        </p:spPr>
        <p:txBody>
          <a:bodyPr/>
          <a:lstStyle/>
          <a:p>
            <a:pPr eaLnBrk="1" hangingPunct="1"/>
            <a:r>
              <a:rPr lang="de-CH" sz="2800" kern="1200" dirty="0" smtClean="0"/>
              <a:t>2. Herausforderungen: Standortwettbewerb</a:t>
            </a:r>
          </a:p>
        </p:txBody>
      </p:sp>
      <p:sp>
        <p:nvSpPr>
          <p:cNvPr id="8195" name="Text Box 3"/>
          <p:cNvSpPr txBox="1">
            <a:spLocks noChangeArrowheads="1"/>
          </p:cNvSpPr>
          <p:nvPr/>
        </p:nvSpPr>
        <p:spPr bwMode="auto">
          <a:xfrm>
            <a:off x="901822" y="2366628"/>
            <a:ext cx="7839075" cy="2677656"/>
          </a:xfrm>
          <a:prstGeom prst="rect">
            <a:avLst/>
          </a:prstGeom>
          <a:noFill/>
          <a:ln w="9525">
            <a:noFill/>
            <a:miter lim="800000"/>
            <a:headEnd/>
            <a:tailEnd/>
          </a:ln>
        </p:spPr>
        <p:txBody>
          <a:bodyPr wrap="square">
            <a:spAutoFit/>
          </a:bodyPr>
          <a:lstStyle/>
          <a:p>
            <a:pPr algn="l">
              <a:buFont typeface="Arial" pitchFamily="34" charset="0"/>
              <a:buChar char="•"/>
            </a:pPr>
            <a:r>
              <a:rPr lang="de-DE" sz="2100" dirty="0" smtClean="0">
                <a:latin typeface="+mj-lt"/>
              </a:rPr>
              <a:t> Aktive Standortpromotion</a:t>
            </a:r>
          </a:p>
          <a:p>
            <a:pPr algn="l">
              <a:buFont typeface="Arial" pitchFamily="34" charset="0"/>
              <a:buChar char="•"/>
            </a:pPr>
            <a:endParaRPr lang="de-DE" sz="2100" dirty="0" smtClean="0">
              <a:latin typeface="+mj-lt"/>
            </a:endParaRPr>
          </a:p>
          <a:p>
            <a:pPr algn="l">
              <a:buFont typeface="Arial" pitchFamily="34" charset="0"/>
              <a:buChar char="•"/>
            </a:pPr>
            <a:r>
              <a:rPr lang="de-DE" sz="2100" dirty="0" smtClean="0">
                <a:latin typeface="+mj-lt"/>
              </a:rPr>
              <a:t> Aktive Förderung attraktiver Standortfaktoren</a:t>
            </a:r>
          </a:p>
          <a:p>
            <a:pPr algn="l">
              <a:buFont typeface="Arial" pitchFamily="34" charset="0"/>
              <a:buChar char="•"/>
            </a:pPr>
            <a:endParaRPr lang="de-DE" sz="2100" dirty="0" smtClean="0">
              <a:latin typeface="+mj-lt"/>
            </a:endParaRPr>
          </a:p>
          <a:p>
            <a:pPr algn="l">
              <a:buFont typeface="Arial" pitchFamily="34" charset="0"/>
              <a:buChar char="•"/>
            </a:pPr>
            <a:r>
              <a:rPr lang="de-DE" sz="2100" dirty="0" smtClean="0">
                <a:latin typeface="+mj-lt"/>
              </a:rPr>
              <a:t> Aufbau von </a:t>
            </a:r>
            <a:r>
              <a:rPr lang="de-DE" sz="2100" dirty="0" err="1" smtClean="0">
                <a:latin typeface="+mj-lt"/>
              </a:rPr>
              <a:t>Marktzutrittshürden</a:t>
            </a:r>
            <a:endParaRPr lang="de-DE" sz="2100" dirty="0" smtClean="0">
              <a:latin typeface="+mj-lt"/>
            </a:endParaRPr>
          </a:p>
          <a:p>
            <a:pPr lvl="1" algn="l">
              <a:buFont typeface="Symbol" pitchFamily="18" charset="2"/>
              <a:buChar char="-"/>
            </a:pPr>
            <a:r>
              <a:rPr lang="de-DE" sz="2100" dirty="0" smtClean="0">
                <a:latin typeface="+mj-lt"/>
              </a:rPr>
              <a:t> Harmonisierte Drittstaatenregelungen in der EU</a:t>
            </a:r>
          </a:p>
          <a:p>
            <a:pPr lvl="1" algn="l">
              <a:buFont typeface="Symbol" pitchFamily="18" charset="2"/>
              <a:buChar char="-"/>
            </a:pPr>
            <a:r>
              <a:rPr lang="de-DE" sz="2100" dirty="0" smtClean="0">
                <a:latin typeface="+mj-lt"/>
              </a:rPr>
              <a:t> Erfordernis nach Äquivalenz Regulierung / Aufsicht</a:t>
            </a:r>
          </a:p>
          <a:p>
            <a:pPr lvl="1" algn="l">
              <a:buFont typeface="Symbol" pitchFamily="18" charset="2"/>
              <a:buChar char="-"/>
            </a:pPr>
            <a:r>
              <a:rPr lang="de-DE" sz="2100" dirty="0" smtClean="0">
                <a:latin typeface="+mj-lt"/>
              </a:rPr>
              <a:t> z.B. </a:t>
            </a:r>
            <a:r>
              <a:rPr lang="de-DE" sz="2100" dirty="0" err="1" smtClean="0">
                <a:latin typeface="+mj-lt"/>
              </a:rPr>
              <a:t>MiFID</a:t>
            </a:r>
            <a:r>
              <a:rPr lang="de-DE" sz="2100" dirty="0" smtClean="0">
                <a:latin typeface="+mj-lt"/>
              </a:rPr>
              <a:t> II </a:t>
            </a:r>
          </a:p>
        </p:txBody>
      </p:sp>
      <p:sp>
        <p:nvSpPr>
          <p:cNvPr id="8196" name="Text Box 4"/>
          <p:cNvSpPr txBox="1">
            <a:spLocks noChangeArrowheads="1"/>
          </p:cNvSpPr>
          <p:nvPr/>
        </p:nvSpPr>
        <p:spPr bwMode="auto">
          <a:xfrm>
            <a:off x="853375" y="1058876"/>
            <a:ext cx="8182594" cy="415498"/>
          </a:xfrm>
          <a:prstGeom prst="rect">
            <a:avLst/>
          </a:prstGeom>
          <a:noFill/>
          <a:ln w="9525">
            <a:noFill/>
            <a:miter lim="800000"/>
            <a:headEnd/>
            <a:tailEnd/>
          </a:ln>
        </p:spPr>
        <p:txBody>
          <a:bodyPr wrap="square">
            <a:spAutoFit/>
          </a:bodyPr>
          <a:lstStyle/>
          <a:p>
            <a:pPr algn="l" eaLnBrk="1" hangingPunct="1">
              <a:spcBef>
                <a:spcPct val="20000"/>
              </a:spcBef>
            </a:pPr>
            <a:r>
              <a:rPr lang="de-CH" sz="2100" dirty="0" smtClean="0">
                <a:latin typeface="Arial" charset="0"/>
              </a:rPr>
              <a:t>Intensiverer Standortwettbewerb zwischen den Finanzzentren</a:t>
            </a:r>
            <a:endParaRPr lang="de-CH" sz="21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www.bielersee.ch/pictures/content/drei-seen-land.jpg"/>
          <p:cNvPicPr>
            <a:picLocks noChangeAspect="1" noChangeArrowheads="1"/>
          </p:cNvPicPr>
          <p:nvPr/>
        </p:nvPicPr>
        <p:blipFill>
          <a:blip r:embed="rId3" cstate="print"/>
          <a:srcRect/>
          <a:stretch>
            <a:fillRect/>
          </a:stretch>
        </p:blipFill>
        <p:spPr bwMode="auto">
          <a:xfrm>
            <a:off x="929944" y="1156467"/>
            <a:ext cx="7375856" cy="4917238"/>
          </a:xfrm>
          <a:prstGeom prst="rect">
            <a:avLst/>
          </a:prstGeom>
          <a:noFill/>
        </p:spPr>
      </p:pic>
      <p:sp>
        <p:nvSpPr>
          <p:cNvPr id="8194" name="Rectangle 2"/>
          <p:cNvSpPr>
            <a:spLocks noGrp="1" noChangeArrowheads="1"/>
          </p:cNvSpPr>
          <p:nvPr>
            <p:ph type="title"/>
          </p:nvPr>
        </p:nvSpPr>
        <p:spPr>
          <a:xfrm>
            <a:off x="926605" y="300676"/>
            <a:ext cx="6817756" cy="735013"/>
          </a:xfrm>
        </p:spPr>
        <p:txBody>
          <a:bodyPr/>
          <a:lstStyle/>
          <a:p>
            <a:pPr eaLnBrk="1" hangingPunct="1"/>
            <a:r>
              <a:rPr lang="de-CH" sz="4800" kern="1200" dirty="0" smtClean="0"/>
              <a:t>3. Stand Umsetzung</a:t>
            </a:r>
          </a:p>
        </p:txBody>
      </p:sp>
      <p:sp>
        <p:nvSpPr>
          <p:cNvPr id="8195" name="Text Box 3"/>
          <p:cNvSpPr txBox="1">
            <a:spLocks noChangeArrowheads="1"/>
          </p:cNvSpPr>
          <p:nvPr/>
        </p:nvSpPr>
        <p:spPr bwMode="auto">
          <a:xfrm>
            <a:off x="758825" y="1820863"/>
            <a:ext cx="7626350" cy="457200"/>
          </a:xfrm>
          <a:prstGeom prst="rect">
            <a:avLst/>
          </a:prstGeom>
          <a:noFill/>
          <a:ln w="9525">
            <a:noFill/>
            <a:miter lim="800000"/>
            <a:headEnd/>
            <a:tailEnd/>
          </a:ln>
        </p:spPr>
        <p:txBody>
          <a:bodyPr>
            <a:spAutoFit/>
          </a:bodyPr>
          <a:lstStyle/>
          <a:p>
            <a:endParaRPr lang="de-DE"/>
          </a:p>
        </p:txBody>
      </p:sp>
      <p:pic>
        <p:nvPicPr>
          <p:cNvPr id="7" name="Picture 6" descr="http://www.rappiballon.ch/bilder/impressionen/heissluftballon2.jpg"/>
          <p:cNvPicPr>
            <a:picLocks noChangeAspect="1" noChangeArrowheads="1"/>
          </p:cNvPicPr>
          <p:nvPr/>
        </p:nvPicPr>
        <p:blipFill>
          <a:blip r:embed="rId4" cstate="print"/>
          <a:srcRect l="33625" t="32170" r="39707" b="19576"/>
          <a:stretch>
            <a:fillRect/>
          </a:stretch>
        </p:blipFill>
        <p:spPr bwMode="auto">
          <a:xfrm>
            <a:off x="2307708" y="2017768"/>
            <a:ext cx="1020743" cy="1331403"/>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el 1"/>
          <p:cNvSpPr txBox="1">
            <a:spLocks/>
          </p:cNvSpPr>
          <p:nvPr/>
        </p:nvSpPr>
        <p:spPr bwMode="auto">
          <a:xfrm>
            <a:off x="901474" y="323850"/>
            <a:ext cx="7461250" cy="62071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de-CH" sz="2800" b="1" dirty="0" smtClean="0">
                <a:solidFill>
                  <a:srgbClr val="000066"/>
                </a:solidFill>
                <a:latin typeface="+mj-lt"/>
                <a:ea typeface="+mj-ea"/>
                <a:cs typeface="+mj-cs"/>
              </a:rPr>
              <a:t>3. Stand Umsetzung: Übersicht</a:t>
            </a:r>
          </a:p>
        </p:txBody>
      </p:sp>
      <p:sp>
        <p:nvSpPr>
          <p:cNvPr id="6" name="Textfeld 5"/>
          <p:cNvSpPr txBox="1"/>
          <p:nvPr/>
        </p:nvSpPr>
        <p:spPr>
          <a:xfrm>
            <a:off x="2451100" y="2590800"/>
            <a:ext cx="4051300" cy="553998"/>
          </a:xfrm>
          <a:prstGeom prst="rect">
            <a:avLst/>
          </a:prstGeom>
          <a:solidFill>
            <a:srgbClr val="CEDFF4"/>
          </a:solidFill>
          <a:ln>
            <a:solidFill>
              <a:schemeClr val="tx1"/>
            </a:solidFill>
          </a:ln>
        </p:spPr>
        <p:txBody>
          <a:bodyPr wrap="square" rtlCol="0">
            <a:spAutoFit/>
          </a:bodyPr>
          <a:lstStyle/>
          <a:p>
            <a:pPr algn="l"/>
            <a:r>
              <a:rPr lang="de-CH" sz="1500" dirty="0" smtClean="0">
                <a:latin typeface="+mj-lt"/>
              </a:rPr>
              <a:t>Internationale Quellensteuer / „Weissgeldstrategie“</a:t>
            </a:r>
            <a:endParaRPr lang="de-CH" sz="1500" dirty="0">
              <a:latin typeface="+mj-lt"/>
            </a:endParaRPr>
          </a:p>
        </p:txBody>
      </p:sp>
      <p:sp>
        <p:nvSpPr>
          <p:cNvPr id="8" name="Textfeld 7"/>
          <p:cNvSpPr txBox="1"/>
          <p:nvPr/>
        </p:nvSpPr>
        <p:spPr>
          <a:xfrm>
            <a:off x="2463800" y="1966436"/>
            <a:ext cx="4038600" cy="553998"/>
          </a:xfrm>
          <a:prstGeom prst="rect">
            <a:avLst/>
          </a:prstGeom>
          <a:solidFill>
            <a:srgbClr val="CEDFF4"/>
          </a:solidFill>
          <a:ln>
            <a:solidFill>
              <a:schemeClr val="tx1"/>
            </a:solidFill>
          </a:ln>
        </p:spPr>
        <p:txBody>
          <a:bodyPr wrap="square" rtlCol="0">
            <a:spAutoFit/>
          </a:bodyPr>
          <a:lstStyle/>
          <a:p>
            <a:pPr algn="l"/>
            <a:r>
              <a:rPr lang="de-CH" sz="1500" dirty="0" smtClean="0">
                <a:latin typeface="+mj-lt"/>
              </a:rPr>
              <a:t>TBTF-Gesetzesrevision in Kraft (inkl. Abschaffung Emissionsabgabe Fremdkapital)</a:t>
            </a:r>
            <a:endParaRPr lang="de-CH" sz="1500" dirty="0">
              <a:latin typeface="+mj-lt"/>
            </a:endParaRPr>
          </a:p>
        </p:txBody>
      </p:sp>
      <p:sp>
        <p:nvSpPr>
          <p:cNvPr id="9" name="Textfeld 8"/>
          <p:cNvSpPr txBox="1"/>
          <p:nvPr/>
        </p:nvSpPr>
        <p:spPr>
          <a:xfrm>
            <a:off x="2451100" y="4064000"/>
            <a:ext cx="4089400" cy="323165"/>
          </a:xfrm>
          <a:prstGeom prst="rect">
            <a:avLst/>
          </a:prstGeom>
          <a:solidFill>
            <a:srgbClr val="CEDFF4"/>
          </a:solidFill>
          <a:ln>
            <a:solidFill>
              <a:schemeClr val="tx1"/>
            </a:solidFill>
          </a:ln>
        </p:spPr>
        <p:txBody>
          <a:bodyPr wrap="square" rtlCol="0">
            <a:spAutoFit/>
          </a:bodyPr>
          <a:lstStyle/>
          <a:p>
            <a:pPr algn="l"/>
            <a:r>
              <a:rPr lang="de-CH" sz="1500" dirty="0" smtClean="0">
                <a:latin typeface="+mj-lt"/>
              </a:rPr>
              <a:t>Stärkung Früherkennung</a:t>
            </a:r>
            <a:endParaRPr lang="de-CH" sz="1500" dirty="0">
              <a:latin typeface="+mj-lt"/>
            </a:endParaRPr>
          </a:p>
        </p:txBody>
      </p:sp>
      <p:sp>
        <p:nvSpPr>
          <p:cNvPr id="10" name="Textfeld 9"/>
          <p:cNvSpPr txBox="1"/>
          <p:nvPr/>
        </p:nvSpPr>
        <p:spPr>
          <a:xfrm>
            <a:off x="2463800" y="3657600"/>
            <a:ext cx="4064000" cy="323165"/>
          </a:xfrm>
          <a:prstGeom prst="rect">
            <a:avLst/>
          </a:prstGeom>
          <a:solidFill>
            <a:srgbClr val="CEDFF4"/>
          </a:solidFill>
          <a:ln>
            <a:solidFill>
              <a:schemeClr val="tx1"/>
            </a:solidFill>
          </a:ln>
        </p:spPr>
        <p:txBody>
          <a:bodyPr wrap="square" rtlCol="0">
            <a:spAutoFit/>
          </a:bodyPr>
          <a:lstStyle/>
          <a:p>
            <a:pPr algn="l"/>
            <a:r>
              <a:rPr lang="de-CH" sz="1500" dirty="0" smtClean="0">
                <a:latin typeface="+mj-lt"/>
              </a:rPr>
              <a:t>Finanzdialoge / Interessenwahrung</a:t>
            </a:r>
            <a:endParaRPr lang="de-CH" sz="1500" dirty="0">
              <a:latin typeface="+mj-lt"/>
            </a:endParaRPr>
          </a:p>
        </p:txBody>
      </p:sp>
      <p:sp>
        <p:nvSpPr>
          <p:cNvPr id="14" name="Textfeld 13"/>
          <p:cNvSpPr txBox="1"/>
          <p:nvPr/>
        </p:nvSpPr>
        <p:spPr>
          <a:xfrm>
            <a:off x="2455076" y="4483100"/>
            <a:ext cx="4085424" cy="323165"/>
          </a:xfrm>
          <a:prstGeom prst="rect">
            <a:avLst/>
          </a:prstGeom>
          <a:solidFill>
            <a:srgbClr val="CEDFF4"/>
          </a:solidFill>
          <a:ln>
            <a:solidFill>
              <a:schemeClr val="tx1"/>
            </a:solidFill>
          </a:ln>
        </p:spPr>
        <p:txBody>
          <a:bodyPr wrap="square" rtlCol="0">
            <a:spAutoFit/>
          </a:bodyPr>
          <a:lstStyle/>
          <a:p>
            <a:pPr algn="l"/>
            <a:r>
              <a:rPr lang="de-CH" sz="1500" dirty="0" smtClean="0">
                <a:latin typeface="+mj-lt"/>
              </a:rPr>
              <a:t>Revision KAG </a:t>
            </a:r>
            <a:endParaRPr lang="de-CH" sz="1500" dirty="0">
              <a:latin typeface="+mj-lt"/>
            </a:endParaRPr>
          </a:p>
        </p:txBody>
      </p:sp>
      <p:sp>
        <p:nvSpPr>
          <p:cNvPr id="15" name="Textfeld 14"/>
          <p:cNvSpPr txBox="1"/>
          <p:nvPr/>
        </p:nvSpPr>
        <p:spPr>
          <a:xfrm>
            <a:off x="2463800" y="3238500"/>
            <a:ext cx="4051300" cy="323165"/>
          </a:xfrm>
          <a:prstGeom prst="rect">
            <a:avLst/>
          </a:prstGeom>
          <a:solidFill>
            <a:srgbClr val="CEDFF4"/>
          </a:solidFill>
          <a:ln>
            <a:solidFill>
              <a:schemeClr val="tx1"/>
            </a:solidFill>
          </a:ln>
        </p:spPr>
        <p:txBody>
          <a:bodyPr wrap="square" rtlCol="0">
            <a:spAutoFit/>
          </a:bodyPr>
          <a:lstStyle/>
          <a:p>
            <a:pPr algn="l"/>
            <a:r>
              <a:rPr lang="de-CH" sz="1500" dirty="0" smtClean="0">
                <a:latin typeface="+mj-lt"/>
              </a:rPr>
              <a:t>Bericht Abschaffung Stempelabgaben</a:t>
            </a:r>
            <a:endParaRPr lang="de-CH" sz="1500" dirty="0">
              <a:latin typeface="+mj-lt"/>
            </a:endParaRPr>
          </a:p>
        </p:txBody>
      </p:sp>
      <p:sp>
        <p:nvSpPr>
          <p:cNvPr id="16" name="Textfeld 15"/>
          <p:cNvSpPr txBox="1"/>
          <p:nvPr/>
        </p:nvSpPr>
        <p:spPr>
          <a:xfrm>
            <a:off x="2451100" y="4864101"/>
            <a:ext cx="4098897" cy="323165"/>
          </a:xfrm>
          <a:prstGeom prst="rect">
            <a:avLst/>
          </a:prstGeom>
          <a:solidFill>
            <a:srgbClr val="CEDFF4"/>
          </a:solidFill>
          <a:ln>
            <a:solidFill>
              <a:schemeClr val="tx1"/>
            </a:solidFill>
          </a:ln>
        </p:spPr>
        <p:txBody>
          <a:bodyPr wrap="square" rtlCol="0">
            <a:spAutoFit/>
          </a:bodyPr>
          <a:lstStyle/>
          <a:p>
            <a:pPr algn="l"/>
            <a:r>
              <a:rPr lang="de-CH" sz="1500" dirty="0" smtClean="0">
                <a:latin typeface="+mj-lt"/>
              </a:rPr>
              <a:t>Steueramtshilfegesetz</a:t>
            </a:r>
            <a:endParaRPr lang="de-CH" sz="1500" dirty="0">
              <a:latin typeface="+mj-lt"/>
            </a:endParaRPr>
          </a:p>
        </p:txBody>
      </p:sp>
      <p:sp>
        <p:nvSpPr>
          <p:cNvPr id="17" name="Textfeld 16"/>
          <p:cNvSpPr txBox="1"/>
          <p:nvPr/>
        </p:nvSpPr>
        <p:spPr>
          <a:xfrm>
            <a:off x="927099" y="1422400"/>
            <a:ext cx="3140149" cy="400110"/>
          </a:xfrm>
          <a:prstGeom prst="rect">
            <a:avLst/>
          </a:prstGeom>
          <a:solidFill>
            <a:srgbClr val="CEDFF4"/>
          </a:solidFill>
          <a:ln>
            <a:solidFill>
              <a:schemeClr val="tx1"/>
            </a:solidFill>
          </a:ln>
        </p:spPr>
        <p:txBody>
          <a:bodyPr wrap="square" rtlCol="0">
            <a:spAutoFit/>
          </a:bodyPr>
          <a:lstStyle/>
          <a:p>
            <a:pPr algn="l"/>
            <a:r>
              <a:rPr lang="de-CH" sz="2000" b="1" dirty="0" smtClean="0">
                <a:latin typeface="+mn-lt"/>
              </a:rPr>
              <a:t>1. Wettbewerbsfähigkeit</a:t>
            </a:r>
            <a:endParaRPr lang="de-CH" sz="2000" b="1" dirty="0">
              <a:latin typeface="+mn-lt"/>
            </a:endParaRPr>
          </a:p>
        </p:txBody>
      </p:sp>
      <p:sp>
        <p:nvSpPr>
          <p:cNvPr id="18" name="Textfeld 17"/>
          <p:cNvSpPr txBox="1"/>
          <p:nvPr/>
        </p:nvSpPr>
        <p:spPr>
          <a:xfrm>
            <a:off x="5829300" y="1422400"/>
            <a:ext cx="3022600" cy="400110"/>
          </a:xfrm>
          <a:prstGeom prst="rect">
            <a:avLst/>
          </a:prstGeom>
          <a:solidFill>
            <a:srgbClr val="CEDFF4"/>
          </a:solidFill>
          <a:ln>
            <a:solidFill>
              <a:schemeClr val="tx1"/>
            </a:solidFill>
          </a:ln>
        </p:spPr>
        <p:txBody>
          <a:bodyPr wrap="square" rtlCol="0">
            <a:spAutoFit/>
          </a:bodyPr>
          <a:lstStyle/>
          <a:p>
            <a:pPr marL="457200" indent="-457200"/>
            <a:r>
              <a:rPr lang="de-CH" sz="2000" b="1" dirty="0" smtClean="0">
                <a:latin typeface="+mn-lt"/>
              </a:rPr>
              <a:t>2. Marktzutritt</a:t>
            </a:r>
          </a:p>
        </p:txBody>
      </p:sp>
      <p:sp>
        <p:nvSpPr>
          <p:cNvPr id="19" name="Textfeld 18"/>
          <p:cNvSpPr txBox="1"/>
          <p:nvPr/>
        </p:nvSpPr>
        <p:spPr>
          <a:xfrm>
            <a:off x="965200" y="5664200"/>
            <a:ext cx="3022600" cy="400110"/>
          </a:xfrm>
          <a:prstGeom prst="rect">
            <a:avLst/>
          </a:prstGeom>
          <a:solidFill>
            <a:srgbClr val="CEDFF4"/>
          </a:solidFill>
          <a:ln>
            <a:solidFill>
              <a:schemeClr val="tx1"/>
            </a:solidFill>
          </a:ln>
        </p:spPr>
        <p:txBody>
          <a:bodyPr wrap="square" rtlCol="0">
            <a:spAutoFit/>
          </a:bodyPr>
          <a:lstStyle/>
          <a:p>
            <a:pPr marL="457200" indent="-457200"/>
            <a:r>
              <a:rPr lang="de-CH" sz="2000" b="1" dirty="0" smtClean="0">
                <a:latin typeface="+mn-lt"/>
              </a:rPr>
              <a:t>3. Stabilität </a:t>
            </a:r>
          </a:p>
        </p:txBody>
      </p:sp>
      <p:sp>
        <p:nvSpPr>
          <p:cNvPr id="20" name="Textfeld 19"/>
          <p:cNvSpPr txBox="1"/>
          <p:nvPr/>
        </p:nvSpPr>
        <p:spPr>
          <a:xfrm>
            <a:off x="5981700" y="5715000"/>
            <a:ext cx="3022600" cy="400110"/>
          </a:xfrm>
          <a:prstGeom prst="rect">
            <a:avLst/>
          </a:prstGeom>
          <a:solidFill>
            <a:srgbClr val="CEDFF4"/>
          </a:solidFill>
          <a:ln>
            <a:solidFill>
              <a:schemeClr val="tx1"/>
            </a:solidFill>
          </a:ln>
        </p:spPr>
        <p:txBody>
          <a:bodyPr wrap="square" rtlCol="0">
            <a:spAutoFit/>
          </a:bodyPr>
          <a:lstStyle/>
          <a:p>
            <a:pPr marL="457200" indent="-457200"/>
            <a:r>
              <a:rPr lang="de-CH" sz="2000" b="1" dirty="0" smtClean="0">
                <a:latin typeface="+mn-lt"/>
              </a:rPr>
              <a:t>4. Integrität</a:t>
            </a:r>
          </a:p>
        </p:txBody>
      </p:sp>
      <p:sp>
        <p:nvSpPr>
          <p:cNvPr id="25" name="Textfeld 24"/>
          <p:cNvSpPr txBox="1"/>
          <p:nvPr/>
        </p:nvSpPr>
        <p:spPr>
          <a:xfrm>
            <a:off x="2444011" y="5261050"/>
            <a:ext cx="4098897" cy="317499"/>
          </a:xfrm>
          <a:prstGeom prst="rect">
            <a:avLst/>
          </a:prstGeom>
          <a:solidFill>
            <a:srgbClr val="CEDFF4"/>
          </a:solidFill>
          <a:ln>
            <a:solidFill>
              <a:schemeClr val="tx1"/>
            </a:solidFill>
          </a:ln>
        </p:spPr>
        <p:txBody>
          <a:bodyPr wrap="square" rtlCol="0">
            <a:spAutoFit/>
          </a:bodyPr>
          <a:lstStyle/>
          <a:p>
            <a:pPr algn="l"/>
            <a:r>
              <a:rPr lang="de-CH" sz="1400" dirty="0" smtClean="0">
                <a:latin typeface="+mj-lt"/>
              </a:rPr>
              <a:t>….</a:t>
            </a:r>
            <a:endParaRPr lang="de-CH" sz="1400" dirty="0">
              <a:latin typeface="+mj-lt"/>
            </a:endParaRPr>
          </a:p>
        </p:txBody>
      </p:sp>
      <p:cxnSp>
        <p:nvCxnSpPr>
          <p:cNvPr id="27" name="Form 26"/>
          <p:cNvCxnSpPr>
            <a:stCxn id="8" idx="1"/>
          </p:cNvCxnSpPr>
          <p:nvPr/>
        </p:nvCxnSpPr>
        <p:spPr bwMode="auto">
          <a:xfrm rot="10800000" flipV="1">
            <a:off x="2185286" y="2243435"/>
            <a:ext cx="278514" cy="3317392"/>
          </a:xfrm>
          <a:prstGeom prst="bentConnector2">
            <a:avLst/>
          </a:prstGeom>
          <a:solidFill>
            <a:schemeClr val="accent1"/>
          </a:solidFill>
          <a:ln w="9525" cap="flat" cmpd="sng" algn="ctr">
            <a:solidFill>
              <a:schemeClr val="tx1"/>
            </a:solidFill>
            <a:prstDash val="solid"/>
            <a:round/>
            <a:headEnd type="none" w="med" len="med"/>
            <a:tailEnd type="arrow"/>
          </a:ln>
          <a:effectLst/>
        </p:spPr>
      </p:cxnSp>
      <p:cxnSp>
        <p:nvCxnSpPr>
          <p:cNvPr id="29" name="Form 28"/>
          <p:cNvCxnSpPr>
            <a:stCxn id="6" idx="3"/>
          </p:cNvCxnSpPr>
          <p:nvPr/>
        </p:nvCxnSpPr>
        <p:spPr bwMode="auto">
          <a:xfrm flipV="1">
            <a:off x="6502400" y="1916582"/>
            <a:ext cx="487782" cy="951217"/>
          </a:xfrm>
          <a:prstGeom prst="bentConnector2">
            <a:avLst/>
          </a:prstGeom>
          <a:solidFill>
            <a:schemeClr val="accent1"/>
          </a:solidFill>
          <a:ln w="9525" cap="flat" cmpd="sng" algn="ctr">
            <a:solidFill>
              <a:schemeClr val="tx1"/>
            </a:solidFill>
            <a:prstDash val="solid"/>
            <a:round/>
            <a:headEnd type="none" w="med" len="med"/>
            <a:tailEnd type="arrow"/>
          </a:ln>
          <a:effectLst/>
        </p:spPr>
      </p:cxnSp>
      <p:cxnSp>
        <p:nvCxnSpPr>
          <p:cNvPr id="31" name="Form 30"/>
          <p:cNvCxnSpPr>
            <a:stCxn id="6" idx="3"/>
          </p:cNvCxnSpPr>
          <p:nvPr/>
        </p:nvCxnSpPr>
        <p:spPr bwMode="auto">
          <a:xfrm>
            <a:off x="6502400" y="2867799"/>
            <a:ext cx="487782" cy="2742959"/>
          </a:xfrm>
          <a:prstGeom prst="bentConnector2">
            <a:avLst/>
          </a:prstGeom>
          <a:solidFill>
            <a:schemeClr val="accent1"/>
          </a:solidFill>
          <a:ln w="9525" cap="flat" cmpd="sng" algn="ctr">
            <a:solidFill>
              <a:schemeClr val="tx1"/>
            </a:solidFill>
            <a:prstDash val="solid"/>
            <a:round/>
            <a:headEnd type="none" w="med" len="med"/>
            <a:tailEnd type="arrow"/>
          </a:ln>
          <a:effectLst/>
        </p:spPr>
      </p:cxnSp>
      <p:cxnSp>
        <p:nvCxnSpPr>
          <p:cNvPr id="35" name="Form 34"/>
          <p:cNvCxnSpPr>
            <a:stCxn id="15" idx="1"/>
          </p:cNvCxnSpPr>
          <p:nvPr/>
        </p:nvCxnSpPr>
        <p:spPr bwMode="auto">
          <a:xfrm rot="10800000">
            <a:off x="1972640" y="1945763"/>
            <a:ext cx="491161" cy="1454321"/>
          </a:xfrm>
          <a:prstGeom prst="bentConnector2">
            <a:avLst/>
          </a:prstGeom>
          <a:solidFill>
            <a:schemeClr val="accent1"/>
          </a:solidFill>
          <a:ln w="9525" cap="flat" cmpd="sng" algn="ctr">
            <a:solidFill>
              <a:schemeClr val="tx1"/>
            </a:solidFill>
            <a:prstDash val="solid"/>
            <a:round/>
            <a:headEnd type="none" w="med" len="med"/>
            <a:tailEnd type="arrow"/>
          </a:ln>
          <a:effectLst/>
        </p:spPr>
      </p:cxnSp>
      <p:cxnSp>
        <p:nvCxnSpPr>
          <p:cNvPr id="51" name="Form 50"/>
          <p:cNvCxnSpPr>
            <a:stCxn id="10" idx="1"/>
          </p:cNvCxnSpPr>
          <p:nvPr/>
        </p:nvCxnSpPr>
        <p:spPr bwMode="auto">
          <a:xfrm rot="10800000">
            <a:off x="1738724" y="1945763"/>
            <a:ext cx="725077" cy="1873421"/>
          </a:xfrm>
          <a:prstGeom prst="bentConnector2">
            <a:avLst/>
          </a:prstGeom>
          <a:solidFill>
            <a:schemeClr val="accent1"/>
          </a:solidFill>
          <a:ln w="9525" cap="flat" cmpd="sng" algn="ctr">
            <a:solidFill>
              <a:schemeClr val="tx1"/>
            </a:solidFill>
            <a:prstDash val="solid"/>
            <a:round/>
            <a:headEnd type="none" w="med" len="med"/>
            <a:tailEnd type="arrow"/>
          </a:ln>
          <a:effectLst/>
        </p:spPr>
      </p:cxnSp>
      <p:cxnSp>
        <p:nvCxnSpPr>
          <p:cNvPr id="53" name="Form 52"/>
          <p:cNvCxnSpPr>
            <a:stCxn id="8" idx="1"/>
          </p:cNvCxnSpPr>
          <p:nvPr/>
        </p:nvCxnSpPr>
        <p:spPr bwMode="auto">
          <a:xfrm rot="10800000">
            <a:off x="2185286" y="1945761"/>
            <a:ext cx="278514" cy="297675"/>
          </a:xfrm>
          <a:prstGeom prst="bentConnector2">
            <a:avLst/>
          </a:prstGeom>
          <a:solidFill>
            <a:schemeClr val="accent1"/>
          </a:solidFill>
          <a:ln w="9525" cap="flat" cmpd="sng" algn="ctr">
            <a:solidFill>
              <a:schemeClr val="tx1"/>
            </a:solidFill>
            <a:prstDash val="solid"/>
            <a:round/>
            <a:headEnd type="none" w="med" len="med"/>
            <a:tailEnd type="arrow"/>
          </a:ln>
          <a:effectLst/>
        </p:spPr>
      </p:cxnSp>
      <p:cxnSp>
        <p:nvCxnSpPr>
          <p:cNvPr id="55" name="Form 54"/>
          <p:cNvCxnSpPr/>
          <p:nvPr/>
        </p:nvCxnSpPr>
        <p:spPr bwMode="auto">
          <a:xfrm rot="10800000" flipV="1">
            <a:off x="1737284" y="3819183"/>
            <a:ext cx="714445" cy="1741644"/>
          </a:xfrm>
          <a:prstGeom prst="bentConnector2">
            <a:avLst/>
          </a:prstGeom>
          <a:solidFill>
            <a:schemeClr val="accent1"/>
          </a:solidFill>
          <a:ln w="9525" cap="flat" cmpd="sng" algn="ctr">
            <a:solidFill>
              <a:schemeClr val="tx1"/>
            </a:solidFill>
            <a:prstDash val="solid"/>
            <a:round/>
            <a:headEnd type="none" w="med" len="med"/>
            <a:tailEnd type="arrow"/>
          </a:ln>
          <a:effectLst/>
        </p:spPr>
      </p:cxnSp>
      <p:cxnSp>
        <p:nvCxnSpPr>
          <p:cNvPr id="59" name="Form 58"/>
          <p:cNvCxnSpPr>
            <a:stCxn id="9" idx="1"/>
          </p:cNvCxnSpPr>
          <p:nvPr/>
        </p:nvCxnSpPr>
        <p:spPr bwMode="auto">
          <a:xfrm rot="10800000">
            <a:off x="1536700" y="1945761"/>
            <a:ext cx="914400" cy="2279823"/>
          </a:xfrm>
          <a:prstGeom prst="bentConnector2">
            <a:avLst/>
          </a:prstGeom>
          <a:solidFill>
            <a:schemeClr val="accent1"/>
          </a:solidFill>
          <a:ln w="9525" cap="flat" cmpd="sng" algn="ctr">
            <a:solidFill>
              <a:schemeClr val="tx1"/>
            </a:solidFill>
            <a:prstDash val="solid"/>
            <a:round/>
            <a:headEnd type="none" w="med" len="med"/>
            <a:tailEnd type="arrow"/>
          </a:ln>
          <a:effectLst/>
        </p:spPr>
      </p:cxnSp>
      <p:cxnSp>
        <p:nvCxnSpPr>
          <p:cNvPr id="61" name="Form 60"/>
          <p:cNvCxnSpPr>
            <a:stCxn id="14" idx="3"/>
          </p:cNvCxnSpPr>
          <p:nvPr/>
        </p:nvCxnSpPr>
        <p:spPr bwMode="auto">
          <a:xfrm flipV="1">
            <a:off x="6540500" y="1916583"/>
            <a:ext cx="683768" cy="2728100"/>
          </a:xfrm>
          <a:prstGeom prst="bentConnector2">
            <a:avLst/>
          </a:prstGeom>
          <a:solidFill>
            <a:schemeClr val="accent1"/>
          </a:solidFill>
          <a:ln w="9525" cap="flat" cmpd="sng" algn="ctr">
            <a:solidFill>
              <a:schemeClr val="tx1"/>
            </a:solidFill>
            <a:prstDash val="solid"/>
            <a:round/>
            <a:headEnd type="none" w="med" len="med"/>
            <a:tailEnd type="arrow"/>
          </a:ln>
          <a:effectLst/>
        </p:spPr>
      </p:cxnSp>
      <p:cxnSp>
        <p:nvCxnSpPr>
          <p:cNvPr id="63" name="Form 62"/>
          <p:cNvCxnSpPr>
            <a:stCxn id="14" idx="3"/>
          </p:cNvCxnSpPr>
          <p:nvPr/>
        </p:nvCxnSpPr>
        <p:spPr bwMode="auto">
          <a:xfrm>
            <a:off x="6540500" y="4644683"/>
            <a:ext cx="684619" cy="958675"/>
          </a:xfrm>
          <a:prstGeom prst="bentConnector2">
            <a:avLst/>
          </a:prstGeom>
          <a:solidFill>
            <a:schemeClr val="accent1"/>
          </a:solidFill>
          <a:ln w="9525" cap="flat" cmpd="sng" algn="ctr">
            <a:solidFill>
              <a:schemeClr val="tx1"/>
            </a:solidFill>
            <a:prstDash val="solid"/>
            <a:round/>
            <a:headEnd type="none" w="med" len="med"/>
            <a:tailEnd type="arrow"/>
          </a:ln>
          <a:effectLst/>
        </p:spPr>
      </p:cxnSp>
      <p:cxnSp>
        <p:nvCxnSpPr>
          <p:cNvPr id="65" name="Form 64"/>
          <p:cNvCxnSpPr>
            <a:stCxn id="16" idx="3"/>
          </p:cNvCxnSpPr>
          <p:nvPr/>
        </p:nvCxnSpPr>
        <p:spPr bwMode="auto">
          <a:xfrm>
            <a:off x="6549997" y="5025684"/>
            <a:ext cx="217922" cy="577674"/>
          </a:xfrm>
          <a:prstGeom prst="bentConnector2">
            <a:avLst/>
          </a:prstGeom>
          <a:solidFill>
            <a:schemeClr val="accent1"/>
          </a:solidFill>
          <a:ln w="9525" cap="flat" cmpd="sng" algn="ctr">
            <a:solidFill>
              <a:schemeClr val="tx1"/>
            </a:solidFill>
            <a:prstDash val="solid"/>
            <a:round/>
            <a:headEnd type="none" w="med" len="med"/>
            <a:tailEnd type="arrow"/>
          </a:ln>
          <a:effectLst/>
        </p:spPr>
      </p:cxnSp>
      <p:cxnSp>
        <p:nvCxnSpPr>
          <p:cNvPr id="26" name="Form 25"/>
          <p:cNvCxnSpPr>
            <a:stCxn id="10" idx="3"/>
          </p:cNvCxnSpPr>
          <p:nvPr/>
        </p:nvCxnSpPr>
        <p:spPr bwMode="auto">
          <a:xfrm flipV="1">
            <a:off x="6527800" y="1917700"/>
            <a:ext cx="914400" cy="1901483"/>
          </a:xfrm>
          <a:prstGeom prst="bentConnector2">
            <a:avLst/>
          </a:prstGeom>
          <a:solidFill>
            <a:schemeClr val="accent1"/>
          </a:solidFill>
          <a:ln w="9525" cap="flat" cmpd="sng" algn="ctr">
            <a:solidFill>
              <a:schemeClr val="tx1"/>
            </a:solidFill>
            <a:prstDash val="solid"/>
            <a:round/>
            <a:headEnd type="none" w="med" len="med"/>
            <a:tailEnd type="arrow"/>
          </a:ln>
          <a:effectLst/>
        </p:spPr>
      </p:cxn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1003300" y="1366838"/>
            <a:ext cx="7191375" cy="4522787"/>
          </a:xfrm>
          <a:prstGeom prst="rect">
            <a:avLst/>
          </a:prstGeom>
        </p:spPr>
        <p:txBody>
          <a:bodyPr/>
          <a:lstStyle/>
          <a:p>
            <a:pPr marL="361950" marR="0" lvl="0" indent="-361950" algn="l" defTabSz="914400" rtl="0" eaLnBrk="1" fontAlgn="base" latinLnBrk="0" hangingPunct="1">
              <a:lnSpc>
                <a:spcPct val="150000"/>
              </a:lnSpc>
              <a:spcBef>
                <a:spcPct val="0"/>
              </a:spcBef>
              <a:spcAft>
                <a:spcPct val="0"/>
              </a:spcAft>
              <a:buClrTx/>
              <a:buSzTx/>
              <a:buFontTx/>
              <a:buNone/>
              <a:tabLst/>
              <a:defRPr/>
            </a:pPr>
            <a:endParaRPr kumimoji="0" lang="de-CH" sz="2100" b="1" i="0" u="none" strike="noStrike" kern="0" cap="none" spc="0" normalizeH="0" baseline="0" noProof="0" dirty="0" smtClean="0">
              <a:ln>
                <a:noFill/>
              </a:ln>
              <a:solidFill>
                <a:schemeClr val="tx1"/>
              </a:solidFill>
              <a:effectLst/>
              <a:uLnTx/>
              <a:uFillTx/>
              <a:latin typeface="+mn-lt"/>
              <a:ea typeface="+mn-ea"/>
              <a:cs typeface="+mn-cs"/>
            </a:endParaRPr>
          </a:p>
          <a:p>
            <a:pPr marL="361950" marR="0" lvl="0" indent="-361950" algn="l" defTabSz="914400" rtl="0" eaLnBrk="0" fontAlgn="base" latinLnBrk="0" hangingPunct="0">
              <a:lnSpc>
                <a:spcPct val="100000"/>
              </a:lnSpc>
              <a:spcBef>
                <a:spcPct val="0"/>
              </a:spcBef>
              <a:spcAft>
                <a:spcPts val="1800"/>
              </a:spcAft>
              <a:buClrTx/>
              <a:buSzTx/>
              <a:tabLst/>
              <a:defRPr/>
            </a:pPr>
            <a:r>
              <a:rPr lang="de-CH" sz="2100" dirty="0" smtClean="0">
                <a:latin typeface="+mn-lt"/>
              </a:rPr>
              <a:t>„Weissgeldstrategie“</a:t>
            </a:r>
            <a:endParaRPr kumimoji="0" lang="de-CH" sz="2100" i="0" u="none" strike="noStrike" kern="1200" cap="none" spc="0" normalizeH="0" baseline="0" noProof="0" dirty="0" smtClean="0">
              <a:ln>
                <a:noFill/>
              </a:ln>
              <a:effectLst/>
              <a:uLnTx/>
              <a:uFillTx/>
              <a:latin typeface="+mn-lt"/>
              <a:ea typeface="+mn-ea"/>
              <a:cs typeface="+mn-cs"/>
            </a:endParaRPr>
          </a:p>
          <a:p>
            <a:pPr marL="361950" indent="-361950" algn="l">
              <a:spcAft>
                <a:spcPts val="1800"/>
              </a:spcAft>
              <a:buFontTx/>
              <a:buChar char="•"/>
              <a:defRPr/>
            </a:pPr>
            <a:r>
              <a:rPr lang="de-CH" sz="2100" dirty="0" smtClean="0">
                <a:latin typeface="+mn-lt"/>
              </a:rPr>
              <a:t>Titel: „Strategie für einen steuerlich konformen und wettbewerbsfähigen Finanzplatz“</a:t>
            </a:r>
          </a:p>
          <a:p>
            <a:pPr marL="361950" marR="0" lvl="0" indent="-361950" algn="l" defTabSz="914400" rtl="0" eaLnBrk="0" fontAlgn="base" latinLnBrk="0" hangingPunct="0">
              <a:lnSpc>
                <a:spcPct val="100000"/>
              </a:lnSpc>
              <a:spcBef>
                <a:spcPct val="0"/>
              </a:spcBef>
              <a:spcAft>
                <a:spcPts val="1800"/>
              </a:spcAft>
              <a:buClrTx/>
              <a:buSzTx/>
              <a:buFontTx/>
              <a:buChar char="•"/>
              <a:tabLst/>
              <a:defRPr/>
            </a:pPr>
            <a:r>
              <a:rPr kumimoji="0" lang="de-CH" sz="2100" b="0" i="0" u="none" strike="noStrike" kern="1200" cap="none" spc="0" normalizeH="0" baseline="0" noProof="0" dirty="0" smtClean="0">
                <a:ln>
                  <a:noFill/>
                </a:ln>
                <a:effectLst/>
                <a:uLnTx/>
                <a:uFillTx/>
                <a:latin typeface="+mn-lt"/>
                <a:ea typeface="+mn-ea"/>
                <a:cs typeface="+mn-cs"/>
              </a:rPr>
              <a:t>Am 22. Februar 2012 im Bundesrat</a:t>
            </a:r>
          </a:p>
          <a:p>
            <a:pPr marL="361950" marR="0" lvl="0" indent="-361950" algn="l" defTabSz="914400" rtl="0" eaLnBrk="0" fontAlgn="base" latinLnBrk="0" hangingPunct="0">
              <a:lnSpc>
                <a:spcPct val="100000"/>
              </a:lnSpc>
              <a:spcBef>
                <a:spcPct val="0"/>
              </a:spcBef>
              <a:spcAft>
                <a:spcPct val="0"/>
              </a:spcAft>
              <a:buClrTx/>
              <a:buSzTx/>
              <a:buFontTx/>
              <a:buChar char="•"/>
              <a:tabLst/>
              <a:defRPr/>
            </a:pPr>
            <a:r>
              <a:rPr kumimoji="0" lang="de-CH" sz="2100" b="0" i="0" u="none" strike="noStrike" kern="1200" cap="none" spc="0" normalizeH="0" baseline="0" noProof="0" dirty="0" smtClean="0">
                <a:ln>
                  <a:noFill/>
                </a:ln>
                <a:effectLst/>
                <a:uLnTx/>
                <a:uFillTx/>
                <a:latin typeface="+mn-lt"/>
                <a:ea typeface="+mn-ea"/>
                <a:cs typeface="+mn-cs"/>
              </a:rPr>
              <a:t>Eingebettet in grösseren Kontext</a:t>
            </a:r>
          </a:p>
          <a:p>
            <a:pPr marL="361950" marR="0" lvl="0" indent="-361950" algn="l" defTabSz="914400" rtl="0" eaLnBrk="0" fontAlgn="base" latinLnBrk="0" hangingPunct="0">
              <a:lnSpc>
                <a:spcPct val="100000"/>
              </a:lnSpc>
              <a:spcBef>
                <a:spcPct val="0"/>
              </a:spcBef>
              <a:spcAft>
                <a:spcPct val="0"/>
              </a:spcAft>
              <a:buClrTx/>
              <a:buSzTx/>
              <a:tabLst/>
              <a:defRPr/>
            </a:pPr>
            <a:endParaRPr kumimoji="0" lang="de-CH" sz="2100" b="0" i="0" u="none" strike="noStrike" kern="1200" cap="none" spc="0" normalizeH="0" baseline="0" noProof="0" dirty="0" smtClean="0">
              <a:ln>
                <a:noFill/>
              </a:ln>
              <a:effectLst/>
              <a:uLnTx/>
              <a:uFillTx/>
              <a:latin typeface="+mn-lt"/>
              <a:ea typeface="+mn-ea"/>
              <a:cs typeface="+mn-cs"/>
            </a:endParaRPr>
          </a:p>
          <a:p>
            <a:pPr marL="361950" lvl="0" indent="-361950" algn="l">
              <a:buFontTx/>
              <a:buChar char="•"/>
              <a:defRPr/>
            </a:pPr>
            <a:r>
              <a:rPr lang="en-GB" sz="2100" dirty="0" err="1" smtClean="0">
                <a:latin typeface="+mn-lt"/>
              </a:rPr>
              <a:t>Konkretisiert</a:t>
            </a:r>
            <a:r>
              <a:rPr lang="en-GB" sz="2100" dirty="0" smtClean="0">
                <a:latin typeface="+mn-lt"/>
              </a:rPr>
              <a:t> v.a. die </a:t>
            </a:r>
            <a:r>
              <a:rPr lang="en-GB" sz="2100" dirty="0" err="1" smtClean="0">
                <a:latin typeface="+mn-lt"/>
              </a:rPr>
              <a:t>Zielsetzung</a:t>
            </a:r>
            <a:r>
              <a:rPr lang="en-GB" sz="2100" dirty="0" smtClean="0">
                <a:latin typeface="+mn-lt"/>
              </a:rPr>
              <a:t> “</a:t>
            </a:r>
            <a:r>
              <a:rPr lang="en-GB" sz="2100" dirty="0" err="1" smtClean="0">
                <a:latin typeface="+mn-lt"/>
              </a:rPr>
              <a:t>Integrität</a:t>
            </a:r>
            <a:r>
              <a:rPr lang="en-GB" sz="2100" dirty="0" smtClean="0">
                <a:latin typeface="+mn-lt"/>
              </a:rPr>
              <a:t>”</a:t>
            </a:r>
            <a:endParaRPr kumimoji="0" lang="de-CH" sz="2100" b="0" i="0" u="none" strike="noStrike" kern="1200" cap="none" spc="0" normalizeH="0" baseline="0" noProof="0" dirty="0" smtClean="0">
              <a:ln>
                <a:noFill/>
              </a:ln>
              <a:solidFill>
                <a:srgbClr val="000060"/>
              </a:solidFill>
              <a:effectLst/>
              <a:uLnTx/>
              <a:uFillTx/>
              <a:latin typeface="+mn-lt"/>
              <a:ea typeface="+mn-ea"/>
              <a:cs typeface="+mn-cs"/>
            </a:endParaRPr>
          </a:p>
        </p:txBody>
      </p:sp>
      <p:sp>
        <p:nvSpPr>
          <p:cNvPr id="5" name="Titel 1"/>
          <p:cNvSpPr txBox="1">
            <a:spLocks/>
          </p:cNvSpPr>
          <p:nvPr/>
        </p:nvSpPr>
        <p:spPr bwMode="auto">
          <a:xfrm>
            <a:off x="1296988" y="323850"/>
            <a:ext cx="7461250" cy="62071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lang="de-CH" sz="3200" b="1" dirty="0" smtClean="0">
              <a:solidFill>
                <a:srgbClr val="000066"/>
              </a:solidFill>
              <a:latin typeface="+mj-lt"/>
              <a:ea typeface="+mj-ea"/>
              <a:cs typeface="+mj-cs"/>
            </a:endParaRPr>
          </a:p>
        </p:txBody>
      </p:sp>
      <p:sp>
        <p:nvSpPr>
          <p:cNvPr id="8" name="Titel 1"/>
          <p:cNvSpPr txBox="1">
            <a:spLocks/>
          </p:cNvSpPr>
          <p:nvPr/>
        </p:nvSpPr>
        <p:spPr bwMode="auto">
          <a:xfrm>
            <a:off x="990374" y="336550"/>
            <a:ext cx="7461250" cy="62071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l" eaLnBrk="1" hangingPunct="1">
              <a:defRPr/>
            </a:pPr>
            <a:r>
              <a:rPr lang="de-CH" sz="2800" b="1" dirty="0" smtClean="0">
                <a:solidFill>
                  <a:srgbClr val="000066"/>
                </a:solidFill>
                <a:latin typeface="+mj-lt"/>
                <a:ea typeface="+mj-ea"/>
                <a:cs typeface="+mj-cs"/>
              </a:rPr>
              <a:t>3. Stand Umsetzung: Weissgeldstrategie</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Würfel 3"/>
          <p:cNvSpPr/>
          <p:nvPr/>
        </p:nvSpPr>
        <p:spPr bwMode="auto">
          <a:xfrm>
            <a:off x="838199" y="4391025"/>
            <a:ext cx="7915276" cy="1676401"/>
          </a:xfrm>
          <a:prstGeom prst="cube">
            <a:avLst>
              <a:gd name="adj" fmla="val 80814"/>
            </a:avLst>
          </a:prstGeom>
          <a:solidFill>
            <a:srgbClr val="CEDFF4"/>
          </a:solidFill>
          <a:ln w="9525" cap="flat" cmpd="sng" algn="ctr">
            <a:solidFill>
              <a:schemeClr val="tx1"/>
            </a:solidFill>
            <a:prstDash val="solid"/>
            <a:round/>
            <a:headEnd type="none" w="med" len="med"/>
            <a:tailEnd type="none" w="med" len="med"/>
          </a:ln>
          <a:effectLst>
            <a:outerShdw blurRad="76200" dir="18900000" sy="23000" kx="-1200000" algn="bl" rotWithShape="0">
              <a:schemeClr val="accent1">
                <a:lumMod val="25000"/>
                <a:alpha val="20000"/>
              </a:scheme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5" name="Würfel 4"/>
          <p:cNvSpPr/>
          <p:nvPr/>
        </p:nvSpPr>
        <p:spPr bwMode="auto">
          <a:xfrm>
            <a:off x="938026" y="1273876"/>
            <a:ext cx="7915276" cy="1676401"/>
          </a:xfrm>
          <a:prstGeom prst="cube">
            <a:avLst>
              <a:gd name="adj" fmla="val 80814"/>
            </a:avLst>
          </a:prstGeom>
          <a:solidFill>
            <a:srgbClr val="CEDFF4">
              <a:alpha val="75000"/>
            </a:srgb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dirty="0" smtClean="0">
              <a:ln>
                <a:noFill/>
              </a:ln>
              <a:solidFill>
                <a:schemeClr val="tx1"/>
              </a:solidFill>
              <a:effectLst/>
              <a:latin typeface="Times" pitchFamily="18" charset="0"/>
            </a:endParaRPr>
          </a:p>
        </p:txBody>
      </p:sp>
      <p:sp>
        <p:nvSpPr>
          <p:cNvPr id="6" name="Textfeld 5"/>
          <p:cNvSpPr txBox="1"/>
          <p:nvPr/>
        </p:nvSpPr>
        <p:spPr>
          <a:xfrm>
            <a:off x="1866900" y="1533525"/>
            <a:ext cx="6219825" cy="707886"/>
          </a:xfrm>
          <a:prstGeom prst="rect">
            <a:avLst/>
          </a:prstGeom>
          <a:noFill/>
        </p:spPr>
        <p:txBody>
          <a:bodyPr wrap="square" rtlCol="0">
            <a:spAutoFit/>
          </a:bodyPr>
          <a:lstStyle/>
          <a:p>
            <a:pPr algn="ctr">
              <a:spcBef>
                <a:spcPts val="600"/>
              </a:spcBef>
            </a:pPr>
            <a:r>
              <a:rPr lang="de-CH" sz="2000" b="1" dirty="0" err="1" smtClean="0">
                <a:latin typeface="+mj-lt"/>
              </a:rPr>
              <a:t>Regularisierung</a:t>
            </a:r>
            <a:r>
              <a:rPr lang="de-CH" sz="2000" b="1" dirty="0" smtClean="0">
                <a:latin typeface="+mj-lt"/>
              </a:rPr>
              <a:t> der Vergangenheit</a:t>
            </a:r>
          </a:p>
          <a:p>
            <a:pPr algn="ctr"/>
            <a:r>
              <a:rPr lang="de-CH" sz="2000" dirty="0" smtClean="0">
                <a:solidFill>
                  <a:srgbClr val="003300"/>
                </a:solidFill>
                <a:latin typeface="+mj-lt"/>
              </a:rPr>
              <a:t>(Zahlen / Melden / Verschwinden)</a:t>
            </a:r>
            <a:endParaRPr lang="de-CH" sz="2000" dirty="0">
              <a:solidFill>
                <a:srgbClr val="003300"/>
              </a:solidFill>
              <a:latin typeface="+mj-lt"/>
            </a:endParaRPr>
          </a:p>
        </p:txBody>
      </p:sp>
      <p:sp>
        <p:nvSpPr>
          <p:cNvPr id="7" name="Textfeld 6"/>
          <p:cNvSpPr txBox="1"/>
          <p:nvPr/>
        </p:nvSpPr>
        <p:spPr>
          <a:xfrm>
            <a:off x="2470150" y="2593975"/>
            <a:ext cx="1885125" cy="400110"/>
          </a:xfrm>
          <a:prstGeom prst="rect">
            <a:avLst/>
          </a:prstGeom>
          <a:noFill/>
        </p:spPr>
        <p:txBody>
          <a:bodyPr wrap="square" rtlCol="0">
            <a:spAutoFit/>
          </a:bodyPr>
          <a:lstStyle/>
          <a:p>
            <a:r>
              <a:rPr lang="de-CH" sz="2000" dirty="0" smtClean="0">
                <a:latin typeface="+mn-lt"/>
              </a:rPr>
              <a:t>1. Ebene</a:t>
            </a:r>
            <a:endParaRPr lang="de-CH" sz="2000" dirty="0">
              <a:latin typeface="+mn-lt"/>
            </a:endParaRPr>
          </a:p>
        </p:txBody>
      </p:sp>
      <p:sp>
        <p:nvSpPr>
          <p:cNvPr id="8" name="Textfeld 7"/>
          <p:cNvSpPr txBox="1"/>
          <p:nvPr/>
        </p:nvSpPr>
        <p:spPr>
          <a:xfrm>
            <a:off x="2549524" y="5700075"/>
            <a:ext cx="1844675" cy="400110"/>
          </a:xfrm>
          <a:prstGeom prst="rect">
            <a:avLst/>
          </a:prstGeom>
          <a:noFill/>
        </p:spPr>
        <p:txBody>
          <a:bodyPr wrap="square" rtlCol="0">
            <a:spAutoFit/>
          </a:bodyPr>
          <a:lstStyle/>
          <a:p>
            <a:r>
              <a:rPr lang="de-CH" sz="2000" dirty="0" smtClean="0">
                <a:latin typeface="+mn-lt"/>
              </a:rPr>
              <a:t>2. Ebene</a:t>
            </a:r>
            <a:endParaRPr lang="de-CH" sz="2000" dirty="0">
              <a:latin typeface="+mn-lt"/>
            </a:endParaRPr>
          </a:p>
        </p:txBody>
      </p:sp>
      <p:sp>
        <p:nvSpPr>
          <p:cNvPr id="9" name="Textfeld 8"/>
          <p:cNvSpPr txBox="1"/>
          <p:nvPr/>
        </p:nvSpPr>
        <p:spPr>
          <a:xfrm>
            <a:off x="2009775" y="5257800"/>
            <a:ext cx="4572000" cy="400110"/>
          </a:xfrm>
          <a:prstGeom prst="rect">
            <a:avLst/>
          </a:prstGeom>
          <a:noFill/>
        </p:spPr>
        <p:txBody>
          <a:bodyPr wrap="square" rtlCol="0">
            <a:spAutoFit/>
          </a:bodyPr>
          <a:lstStyle/>
          <a:p>
            <a:pPr algn="ctr"/>
            <a:r>
              <a:rPr lang="de-CH" sz="2000" b="1" dirty="0" smtClean="0">
                <a:latin typeface="+mj-lt"/>
              </a:rPr>
              <a:t>Künftige Besteuerung</a:t>
            </a:r>
          </a:p>
        </p:txBody>
      </p:sp>
      <p:sp>
        <p:nvSpPr>
          <p:cNvPr id="12" name="Zylinder 11"/>
          <p:cNvSpPr/>
          <p:nvPr/>
        </p:nvSpPr>
        <p:spPr bwMode="auto">
          <a:xfrm>
            <a:off x="1551215" y="2931349"/>
            <a:ext cx="1038225" cy="2371725"/>
          </a:xfrm>
          <a:prstGeom prst="can">
            <a:avLst/>
          </a:prstGeom>
          <a:solidFill>
            <a:srgbClr val="CEDFF4"/>
          </a:solidFill>
          <a:ln w="9525" cap="rnd" cmpd="sng" algn="ctr">
            <a:solidFill>
              <a:schemeClr val="tx1"/>
            </a:solidFill>
            <a:prstDash val="solid"/>
            <a:round/>
            <a:headEnd type="none" w="med" len="med"/>
            <a:tailEnd type="none" w="med" len="med"/>
          </a:ln>
          <a:effectLst>
            <a:outerShdw blurRad="76200" dir="18900000" sy="23000" kx="-1200000" algn="bl" rotWithShape="0">
              <a:prstClr val="black">
                <a:alpha val="20000"/>
              </a:prstClr>
            </a:outerShdw>
          </a:effectLst>
        </p:spPr>
        <p:txBody>
          <a:bodyPr vert="horz" wrap="square" lIns="91440" tIns="45720" rIns="91440" bIns="45720" numCol="1" rtlCol="0" anchor="t" anchorCtr="0" compatLnSpc="1">
            <a:prstTxWarp prst="textNoShape">
              <a:avLst/>
            </a:prstTxWarp>
          </a:bodyPr>
          <a:lstStyle/>
          <a:p>
            <a:pPr algn="l"/>
            <a:endParaRPr lang="de-CH" smtClean="0"/>
          </a:p>
        </p:txBody>
      </p:sp>
      <p:sp>
        <p:nvSpPr>
          <p:cNvPr id="13" name="Zylinder 12"/>
          <p:cNvSpPr/>
          <p:nvPr/>
        </p:nvSpPr>
        <p:spPr bwMode="auto">
          <a:xfrm>
            <a:off x="3970441" y="2940874"/>
            <a:ext cx="1038225" cy="2371725"/>
          </a:xfrm>
          <a:prstGeom prst="can">
            <a:avLst/>
          </a:prstGeom>
          <a:solidFill>
            <a:srgbClr val="CEDFF4"/>
          </a:solidFill>
          <a:ln w="9525" cap="rnd" cmpd="sng" algn="ctr">
            <a:solidFill>
              <a:schemeClr val="tx1"/>
            </a:solidFill>
            <a:prstDash val="solid"/>
            <a:round/>
            <a:headEnd type="none" w="med" len="med"/>
            <a:tailEnd type="none" w="med" len="med"/>
          </a:ln>
          <a:effectLst>
            <a:outerShdw blurRad="76200" dir="18900000" sy="23000" kx="-1200000" algn="bl" rotWithShape="0">
              <a:prstClr val="black">
                <a:alpha val="20000"/>
              </a:prst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14" name="Zylinder 13"/>
          <p:cNvSpPr/>
          <p:nvPr/>
        </p:nvSpPr>
        <p:spPr bwMode="auto">
          <a:xfrm>
            <a:off x="6441869" y="2952750"/>
            <a:ext cx="1038225" cy="2371725"/>
          </a:xfrm>
          <a:prstGeom prst="can">
            <a:avLst/>
          </a:prstGeom>
          <a:solidFill>
            <a:srgbClr val="CEDFF4"/>
          </a:solidFill>
          <a:ln w="9525" cap="rnd" cmpd="sng" algn="ctr">
            <a:solidFill>
              <a:schemeClr val="tx1"/>
            </a:solidFill>
            <a:prstDash val="solid"/>
            <a:round/>
            <a:headEnd type="none" w="med" len="med"/>
            <a:tailEnd type="none" w="med" len="med"/>
          </a:ln>
          <a:effectLst>
            <a:outerShdw blurRad="76200" dir="18900000" sy="23000" kx="-1200000" algn="bl" rotWithShape="0">
              <a:prstClr val="black">
                <a:alpha val="20000"/>
              </a:prst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de-CH" sz="2400" b="0" i="0" u="none" strike="noStrike" cap="none" normalizeH="0" baseline="0" smtClean="0">
              <a:ln>
                <a:noFill/>
              </a:ln>
              <a:solidFill>
                <a:schemeClr val="tx1"/>
              </a:solidFill>
              <a:effectLst/>
              <a:latin typeface="Times" pitchFamily="18" charset="0"/>
            </a:endParaRPr>
          </a:p>
        </p:txBody>
      </p:sp>
      <p:sp>
        <p:nvSpPr>
          <p:cNvPr id="15" name="Textfeld 14"/>
          <p:cNvSpPr txBox="1"/>
          <p:nvPr/>
        </p:nvSpPr>
        <p:spPr>
          <a:xfrm>
            <a:off x="1541689" y="3099626"/>
            <a:ext cx="1107996" cy="2162174"/>
          </a:xfrm>
          <a:prstGeom prst="rect">
            <a:avLst/>
          </a:prstGeom>
          <a:noFill/>
        </p:spPr>
        <p:txBody>
          <a:bodyPr vert="vert270" wrap="square" rtlCol="0">
            <a:spAutoFit/>
          </a:bodyPr>
          <a:lstStyle/>
          <a:p>
            <a:r>
              <a:rPr lang="de-CH" sz="2000" dirty="0" smtClean="0">
                <a:latin typeface="+mj-lt"/>
              </a:rPr>
              <a:t>Internationale Quellensteuer-abkommen</a:t>
            </a:r>
            <a:endParaRPr lang="de-CH" sz="2000" dirty="0">
              <a:latin typeface="+mj-lt"/>
            </a:endParaRPr>
          </a:p>
        </p:txBody>
      </p:sp>
      <p:sp>
        <p:nvSpPr>
          <p:cNvPr id="17" name="Textfeld 16"/>
          <p:cNvSpPr txBox="1"/>
          <p:nvPr/>
        </p:nvSpPr>
        <p:spPr>
          <a:xfrm>
            <a:off x="4070515" y="3171824"/>
            <a:ext cx="800219" cy="2009775"/>
          </a:xfrm>
          <a:prstGeom prst="rect">
            <a:avLst/>
          </a:prstGeom>
          <a:noFill/>
        </p:spPr>
        <p:txBody>
          <a:bodyPr vert="vert270" wrap="square" rtlCol="0">
            <a:spAutoFit/>
          </a:bodyPr>
          <a:lstStyle/>
          <a:p>
            <a:r>
              <a:rPr lang="de-CH" sz="2000" dirty="0" smtClean="0">
                <a:latin typeface="+mj-lt"/>
              </a:rPr>
              <a:t>Verbesserte Amtshilfe</a:t>
            </a:r>
            <a:endParaRPr lang="de-CH" sz="2000" dirty="0">
              <a:latin typeface="+mj-lt"/>
            </a:endParaRPr>
          </a:p>
        </p:txBody>
      </p:sp>
      <p:sp>
        <p:nvSpPr>
          <p:cNvPr id="18" name="Textfeld 17"/>
          <p:cNvSpPr txBox="1"/>
          <p:nvPr/>
        </p:nvSpPr>
        <p:spPr>
          <a:xfrm>
            <a:off x="6542067" y="3179703"/>
            <a:ext cx="800219" cy="2162174"/>
          </a:xfrm>
          <a:prstGeom prst="rect">
            <a:avLst/>
          </a:prstGeom>
          <a:noFill/>
        </p:spPr>
        <p:txBody>
          <a:bodyPr vert="vert270" wrap="square" rtlCol="0">
            <a:spAutoFit/>
          </a:bodyPr>
          <a:lstStyle/>
          <a:p>
            <a:r>
              <a:rPr lang="de-CH" sz="2000" dirty="0" smtClean="0">
                <a:latin typeface="+mj-lt"/>
              </a:rPr>
              <a:t>Sorgfaltspflicht der Banken</a:t>
            </a:r>
            <a:endParaRPr lang="de-CH" sz="2000" dirty="0">
              <a:latin typeface="+mj-lt"/>
            </a:endParaRPr>
          </a:p>
        </p:txBody>
      </p:sp>
      <p:sp>
        <p:nvSpPr>
          <p:cNvPr id="19" name="Titel 1"/>
          <p:cNvSpPr txBox="1">
            <a:spLocks/>
          </p:cNvSpPr>
          <p:nvPr/>
        </p:nvSpPr>
        <p:spPr bwMode="auto">
          <a:xfrm>
            <a:off x="990374" y="323850"/>
            <a:ext cx="7461250" cy="62071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de-CH" sz="2800" b="1" dirty="0" smtClean="0">
                <a:solidFill>
                  <a:srgbClr val="000066"/>
                </a:solidFill>
                <a:latin typeface="+mj-lt"/>
                <a:ea typeface="+mj-ea"/>
                <a:cs typeface="+mj-cs"/>
              </a:rPr>
              <a:t>3. Stand Umsetzung: Weissgeldstrategie</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idx="4294967295"/>
          </p:nvPr>
        </p:nvSpPr>
        <p:spPr>
          <a:xfrm>
            <a:off x="1041400" y="1384300"/>
            <a:ext cx="7602538" cy="563563"/>
          </a:xfrm>
          <a:noFill/>
        </p:spPr>
        <p:txBody>
          <a:bodyPr/>
          <a:lstStyle/>
          <a:p>
            <a:pPr eaLnBrk="1" hangingPunct="1"/>
            <a:r>
              <a:rPr lang="en-GB" sz="2100" b="0" dirty="0" err="1" smtClean="0">
                <a:solidFill>
                  <a:schemeClr val="tx1"/>
                </a:solidFill>
              </a:rPr>
              <a:t>Pfeiler</a:t>
            </a:r>
            <a:r>
              <a:rPr lang="en-GB" sz="2100" b="0" dirty="0" smtClean="0">
                <a:solidFill>
                  <a:schemeClr val="tx1"/>
                </a:solidFill>
              </a:rPr>
              <a:t> 3: </a:t>
            </a:r>
            <a:r>
              <a:rPr lang="en-GB" sz="2100" b="0" dirty="0" err="1" smtClean="0">
                <a:solidFill>
                  <a:schemeClr val="tx1"/>
                </a:solidFill>
              </a:rPr>
              <a:t>Ausweitung</a:t>
            </a:r>
            <a:r>
              <a:rPr lang="en-GB" sz="2100" b="0" dirty="0" smtClean="0">
                <a:solidFill>
                  <a:schemeClr val="tx1"/>
                </a:solidFill>
              </a:rPr>
              <a:t> </a:t>
            </a:r>
            <a:r>
              <a:rPr lang="en-GB" sz="2100" b="0" dirty="0" err="1" smtClean="0">
                <a:solidFill>
                  <a:schemeClr val="tx1"/>
                </a:solidFill>
              </a:rPr>
              <a:t>der</a:t>
            </a:r>
            <a:r>
              <a:rPr lang="en-GB" sz="2100" b="0" dirty="0" smtClean="0">
                <a:solidFill>
                  <a:schemeClr val="tx1"/>
                </a:solidFill>
              </a:rPr>
              <a:t> </a:t>
            </a:r>
            <a:r>
              <a:rPr lang="en-GB" sz="2100" b="0" dirty="0" err="1" smtClean="0">
                <a:solidFill>
                  <a:schemeClr val="tx1"/>
                </a:solidFill>
              </a:rPr>
              <a:t>Sorgfaltspflicht</a:t>
            </a:r>
            <a:endParaRPr lang="de-CH" sz="2100" b="0" dirty="0" smtClean="0">
              <a:solidFill>
                <a:schemeClr val="tx1"/>
              </a:solidFill>
            </a:endParaRPr>
          </a:p>
        </p:txBody>
      </p:sp>
      <p:sp>
        <p:nvSpPr>
          <p:cNvPr id="4100" name="Rectangle 3"/>
          <p:cNvSpPr>
            <a:spLocks noGrp="1" noChangeArrowheads="1"/>
          </p:cNvSpPr>
          <p:nvPr>
            <p:ph type="body" sz="half" idx="1"/>
          </p:nvPr>
        </p:nvSpPr>
        <p:spPr>
          <a:xfrm>
            <a:off x="1028699" y="1663700"/>
            <a:ext cx="7743826" cy="4162425"/>
          </a:xfrm>
        </p:spPr>
        <p:txBody>
          <a:bodyPr/>
          <a:lstStyle/>
          <a:p>
            <a:pPr marL="361950" indent="-361950" eaLnBrk="1" hangingPunct="1">
              <a:lnSpc>
                <a:spcPct val="150000"/>
              </a:lnSpc>
              <a:spcBef>
                <a:spcPct val="0"/>
              </a:spcBef>
              <a:buFontTx/>
              <a:buNone/>
              <a:defRPr/>
            </a:pPr>
            <a:endParaRPr lang="de-CH" b="1" dirty="0" smtClean="0"/>
          </a:p>
          <a:p>
            <a:pPr marL="0" indent="0" eaLnBrk="1" hangingPunct="1">
              <a:spcBef>
                <a:spcPct val="0"/>
              </a:spcBef>
              <a:spcAft>
                <a:spcPts val="1800"/>
              </a:spcAft>
              <a:buNone/>
              <a:defRPr/>
            </a:pPr>
            <a:endParaRPr lang="de-CH" b="1" dirty="0" smtClean="0"/>
          </a:p>
          <a:p>
            <a:pPr marL="0" indent="0" eaLnBrk="1" hangingPunct="1">
              <a:spcBef>
                <a:spcPct val="0"/>
              </a:spcBef>
              <a:spcAft>
                <a:spcPts val="1800"/>
              </a:spcAft>
              <a:buNone/>
              <a:defRPr/>
            </a:pPr>
            <a:r>
              <a:rPr lang="de-CH" kern="1200" dirty="0" smtClean="0"/>
              <a:t>Ergänzung der bisherigen</a:t>
            </a:r>
            <a:br>
              <a:rPr lang="de-CH" kern="1200" dirty="0" smtClean="0"/>
            </a:br>
            <a:r>
              <a:rPr lang="de-CH" kern="1200" dirty="0" smtClean="0"/>
              <a:t>Sorgfaltspflichten der</a:t>
            </a:r>
            <a:br>
              <a:rPr lang="de-CH" kern="1200" dirty="0" smtClean="0"/>
            </a:br>
            <a:r>
              <a:rPr lang="de-CH" kern="1200" dirty="0" smtClean="0"/>
              <a:t>Finanzinstitute, um die Annahme von unversteuertem </a:t>
            </a:r>
            <a:r>
              <a:rPr lang="de-CH" kern="1200" dirty="0" err="1" smtClean="0"/>
              <a:t>Neugeld</a:t>
            </a:r>
            <a:r>
              <a:rPr lang="de-CH" kern="1200" dirty="0" smtClean="0"/>
              <a:t> besser zu unterbinden.</a:t>
            </a:r>
          </a:p>
          <a:p>
            <a:pPr marL="0" indent="0" eaLnBrk="1" hangingPunct="1">
              <a:spcBef>
                <a:spcPct val="0"/>
              </a:spcBef>
              <a:spcAft>
                <a:spcPts val="1800"/>
              </a:spcAft>
              <a:buNone/>
              <a:defRPr/>
            </a:pPr>
            <a:r>
              <a:rPr lang="de-CH" kern="1200" dirty="0" smtClean="0"/>
              <a:t>In geeigneter Form Verpflichtung der im Ausland wohnenden Kunden zur Selbstdeklaration über die Erfüllung der Steuerpflicht.</a:t>
            </a:r>
          </a:p>
        </p:txBody>
      </p:sp>
      <p:pic>
        <p:nvPicPr>
          <p:cNvPr id="4" name="Grafik 3" descr="Steuererklärung.jpg"/>
          <p:cNvPicPr>
            <a:picLocks noChangeAspect="1"/>
          </p:cNvPicPr>
          <p:nvPr/>
        </p:nvPicPr>
        <p:blipFill>
          <a:blip r:embed="rId3" cstate="print"/>
          <a:stretch>
            <a:fillRect/>
          </a:stretch>
        </p:blipFill>
        <p:spPr>
          <a:xfrm>
            <a:off x="6229350" y="1031875"/>
            <a:ext cx="2654566" cy="1974850"/>
          </a:xfrm>
          <a:prstGeom prst="rect">
            <a:avLst/>
          </a:prstGeom>
        </p:spPr>
      </p:pic>
      <p:sp>
        <p:nvSpPr>
          <p:cNvPr id="7" name="Titel 1"/>
          <p:cNvSpPr txBox="1">
            <a:spLocks/>
          </p:cNvSpPr>
          <p:nvPr/>
        </p:nvSpPr>
        <p:spPr bwMode="auto">
          <a:xfrm>
            <a:off x="990374" y="323850"/>
            <a:ext cx="7461250" cy="62071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de-CH" sz="2800" b="1" dirty="0" smtClean="0">
                <a:solidFill>
                  <a:srgbClr val="000066"/>
                </a:solidFill>
                <a:latin typeface="+mj-lt"/>
                <a:ea typeface="+mj-ea"/>
                <a:cs typeface="+mj-cs"/>
              </a:rPr>
              <a:t>3. Stand Umsetzung: Weissgeldstrategie</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990600" y="1181100"/>
            <a:ext cx="7356475" cy="5016500"/>
          </a:xfrm>
          <a:prstGeom prst="rect">
            <a:avLst/>
          </a:prstGeom>
        </p:spPr>
        <p:txBody>
          <a:bodyPr/>
          <a:lstStyle/>
          <a:p>
            <a:pPr marL="361950" marR="0" lvl="0" indent="-361950" algn="l" defTabSz="914400" rtl="0" eaLnBrk="1" fontAlgn="base" latinLnBrk="0" hangingPunct="1">
              <a:lnSpc>
                <a:spcPct val="150000"/>
              </a:lnSpc>
              <a:spcBef>
                <a:spcPct val="0"/>
              </a:spcBef>
              <a:spcAft>
                <a:spcPct val="0"/>
              </a:spcAft>
              <a:buClrTx/>
              <a:buSzTx/>
              <a:buFontTx/>
              <a:buNone/>
              <a:tabLst/>
              <a:defRPr/>
            </a:pPr>
            <a:r>
              <a:rPr kumimoji="0" lang="de-CH" sz="2100" i="0" u="none" strike="noStrike" kern="0" cap="none" spc="0" normalizeH="0" baseline="0" noProof="0" dirty="0" smtClean="0">
                <a:ln>
                  <a:noFill/>
                </a:ln>
                <a:effectLst/>
                <a:uLnTx/>
                <a:uFillTx/>
                <a:latin typeface="+mn-lt"/>
                <a:ea typeface="+mn-ea"/>
                <a:cs typeface="+mn-cs"/>
              </a:rPr>
              <a:t>Zwei</a:t>
            </a:r>
            <a:r>
              <a:rPr kumimoji="0" lang="de-CH" sz="2100" i="0" u="none" strike="noStrike" kern="0" cap="none" spc="0" normalizeH="0" noProof="0" dirty="0" smtClean="0">
                <a:ln>
                  <a:noFill/>
                </a:ln>
                <a:effectLst/>
                <a:uLnTx/>
                <a:uFillTx/>
                <a:latin typeface="+mn-lt"/>
                <a:ea typeface="+mn-ea"/>
                <a:cs typeface="+mn-cs"/>
              </a:rPr>
              <a:t> Hauptziele der EU-Regulierungsprojekte</a:t>
            </a:r>
          </a:p>
          <a:p>
            <a:pPr marL="361950" marR="0" lvl="0" indent="-361950" algn="l" defTabSz="914400" rtl="0" eaLnBrk="1" fontAlgn="base" latinLnBrk="0" hangingPunct="1">
              <a:spcBef>
                <a:spcPct val="0"/>
              </a:spcBef>
              <a:spcAft>
                <a:spcPct val="0"/>
              </a:spcAft>
              <a:buClrTx/>
              <a:buSzTx/>
              <a:buFont typeface="Arial" pitchFamily="34" charset="0"/>
              <a:buChar char="•"/>
              <a:tabLst/>
              <a:defRPr/>
            </a:pPr>
            <a:r>
              <a:rPr lang="de-CH" sz="2100" kern="0" baseline="0" dirty="0" smtClean="0">
                <a:latin typeface="+mn-lt"/>
              </a:rPr>
              <a:t>Erhöhung Stabilität / Transparenz im Finanzsektor</a:t>
            </a:r>
          </a:p>
          <a:p>
            <a:pPr marL="361950" marR="0" lvl="0" indent="-361950" algn="l" defTabSz="914400" rtl="0" eaLnBrk="1" fontAlgn="base" latinLnBrk="0" hangingPunct="1">
              <a:spcBef>
                <a:spcPct val="0"/>
              </a:spcBef>
              <a:spcAft>
                <a:spcPct val="0"/>
              </a:spcAft>
              <a:buClrTx/>
              <a:buSzTx/>
              <a:buFont typeface="Arial" pitchFamily="34" charset="0"/>
              <a:buChar char="•"/>
              <a:tabLst/>
              <a:defRPr/>
            </a:pPr>
            <a:r>
              <a:rPr lang="de-CH" sz="2100" kern="0" dirty="0" smtClean="0">
                <a:latin typeface="+mn-lt"/>
              </a:rPr>
              <a:t>Harmonisierung des EU-Binnenmarktes (inkl. Drittstaatenregelungen)</a:t>
            </a:r>
          </a:p>
          <a:p>
            <a:pPr marL="361950" marR="0" lvl="0" indent="-361950" algn="l" defTabSz="914400" rtl="0" eaLnBrk="1" fontAlgn="base" latinLnBrk="0" hangingPunct="1">
              <a:spcBef>
                <a:spcPct val="0"/>
              </a:spcBef>
              <a:spcAft>
                <a:spcPct val="0"/>
              </a:spcAft>
              <a:buClrTx/>
              <a:buSzTx/>
              <a:tabLst/>
              <a:defRPr/>
            </a:pPr>
            <a:endParaRPr lang="de-CH" sz="2100" kern="0" dirty="0" smtClean="0">
              <a:latin typeface="+mn-lt"/>
            </a:endParaRPr>
          </a:p>
          <a:p>
            <a:pPr marL="361950" marR="0" lvl="0" indent="-361950" algn="l" defTabSz="914400" rtl="0" eaLnBrk="1" fontAlgn="base" latinLnBrk="0" hangingPunct="1">
              <a:spcBef>
                <a:spcPct val="0"/>
              </a:spcBef>
              <a:spcAft>
                <a:spcPct val="0"/>
              </a:spcAft>
              <a:buClrTx/>
              <a:buSzTx/>
              <a:tabLst/>
              <a:defRPr/>
            </a:pPr>
            <a:r>
              <a:rPr lang="de-CH" sz="2100" kern="0" dirty="0" smtClean="0">
                <a:latin typeface="+mn-lt"/>
              </a:rPr>
              <a:t>Auswirkungen</a:t>
            </a:r>
          </a:p>
          <a:p>
            <a:pPr marL="361950" indent="-361950" algn="l" eaLnBrk="1" hangingPunct="1">
              <a:buFont typeface="Arial" pitchFamily="34" charset="0"/>
              <a:buChar char="•"/>
              <a:defRPr/>
            </a:pPr>
            <a:r>
              <a:rPr lang="de-CH" sz="2100" kern="0" dirty="0" smtClean="0">
                <a:latin typeface="+mn-lt"/>
              </a:rPr>
              <a:t>EU verknüpft Marktzugang mit Forderung, die EU-Regulierung zu übernehmen</a:t>
            </a:r>
          </a:p>
          <a:p>
            <a:pPr marL="361950" indent="-361950" algn="l" eaLnBrk="1" hangingPunct="1">
              <a:buFont typeface="Arial" pitchFamily="34" charset="0"/>
              <a:buChar char="•"/>
              <a:defRPr/>
            </a:pPr>
            <a:r>
              <a:rPr lang="de-CH" sz="2100" dirty="0" smtClean="0">
                <a:latin typeface="+mn-lt"/>
              </a:rPr>
              <a:t>Im Fall Revision </a:t>
            </a:r>
            <a:r>
              <a:rPr lang="de-CH" sz="2100" dirty="0" err="1" smtClean="0">
                <a:latin typeface="+mn-lt"/>
              </a:rPr>
              <a:t>MiFID</a:t>
            </a:r>
            <a:r>
              <a:rPr lang="de-CH" sz="2100" dirty="0" smtClean="0">
                <a:latin typeface="+mn-lt"/>
              </a:rPr>
              <a:t>: Starke Einschränkung grenzüberschreitende Finanzdienstleistungserbringung (Zwang zur Zweigniederlassung) =&gt; </a:t>
            </a:r>
            <a:r>
              <a:rPr lang="de-CH" sz="2100" kern="0" dirty="0" smtClean="0">
                <a:latin typeface="+mn-lt"/>
              </a:rPr>
              <a:t>Verlust Arbeitsplätze und Wertschöpfung </a:t>
            </a:r>
          </a:p>
          <a:p>
            <a:pPr marL="361950" indent="-361950" algn="l" eaLnBrk="1" hangingPunct="1">
              <a:defRPr/>
            </a:pPr>
            <a:endParaRPr lang="de-CH" sz="2100" kern="0" dirty="0" smtClean="0">
              <a:latin typeface="+mn-lt"/>
            </a:endParaRPr>
          </a:p>
          <a:p>
            <a:pPr marL="361950" indent="-361950" algn="l" eaLnBrk="1" hangingPunct="1">
              <a:defRPr/>
            </a:pPr>
            <a:r>
              <a:rPr lang="de-CH" sz="2100" kern="0" dirty="0" smtClean="0">
                <a:latin typeface="+mn-lt"/>
              </a:rPr>
              <a:t>Regulatorischer Dialog mit EU, Interventionen, usw. </a:t>
            </a:r>
          </a:p>
          <a:p>
            <a:pPr marL="361950" indent="-361950" algn="l" eaLnBrk="1" hangingPunct="1">
              <a:defRPr/>
            </a:pPr>
            <a:endParaRPr lang="de-CH" sz="2100" kern="0" dirty="0" smtClean="0">
              <a:latin typeface="+mn-lt"/>
            </a:endParaRPr>
          </a:p>
          <a:p>
            <a:pPr marL="361950" indent="-361950" algn="l" eaLnBrk="1" hangingPunct="1">
              <a:defRPr/>
            </a:pPr>
            <a:endParaRPr lang="de-CH" sz="2100" kern="0" dirty="0" smtClean="0">
              <a:latin typeface="+mn-lt"/>
            </a:endParaRPr>
          </a:p>
          <a:p>
            <a:pPr marL="361950" indent="-361950" algn="l" eaLnBrk="1" hangingPunct="1">
              <a:defRPr/>
            </a:pPr>
            <a:endParaRPr lang="de-CH" sz="2100" kern="0" dirty="0" smtClean="0">
              <a:latin typeface="+mn-lt"/>
            </a:endParaRPr>
          </a:p>
        </p:txBody>
      </p:sp>
      <p:sp>
        <p:nvSpPr>
          <p:cNvPr id="5" name="Titel 1"/>
          <p:cNvSpPr txBox="1">
            <a:spLocks/>
          </p:cNvSpPr>
          <p:nvPr/>
        </p:nvSpPr>
        <p:spPr bwMode="auto">
          <a:xfrm>
            <a:off x="1004888" y="273050"/>
            <a:ext cx="7461250" cy="62071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de-CH" sz="2800" b="1" dirty="0" smtClean="0">
                <a:solidFill>
                  <a:srgbClr val="000066"/>
                </a:solidFill>
                <a:latin typeface="+mj-lt"/>
                <a:ea typeface="+mj-ea"/>
                <a:cs typeface="+mj-cs"/>
              </a:rPr>
              <a:t>3. Stand Umsetzung: Marktzutritt </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a:xfrm>
            <a:off x="1016000" y="1097005"/>
            <a:ext cx="7191375" cy="4522787"/>
          </a:xfrm>
          <a:prstGeom prst="rect">
            <a:avLst/>
          </a:prstGeom>
        </p:spPr>
        <p:txBody>
          <a:bodyPr/>
          <a:lstStyle/>
          <a:p>
            <a:pPr marL="361950" marR="0" lvl="0" indent="-361950" algn="l" defTabSz="914400" rtl="0" eaLnBrk="0" fontAlgn="base" latinLnBrk="0" hangingPunct="0">
              <a:lnSpc>
                <a:spcPct val="100000"/>
              </a:lnSpc>
              <a:spcBef>
                <a:spcPct val="0"/>
              </a:spcBef>
              <a:spcAft>
                <a:spcPts val="1800"/>
              </a:spcAft>
              <a:buClrTx/>
              <a:buSzTx/>
              <a:tabLst/>
              <a:defRPr/>
            </a:pPr>
            <a:r>
              <a:rPr lang="de-CH" sz="2100" dirty="0" smtClean="0">
                <a:latin typeface="+mn-lt"/>
              </a:rPr>
              <a:t>Weitere anstehende Arbeiten</a:t>
            </a:r>
          </a:p>
          <a:p>
            <a:pPr marL="361950" marR="0" lvl="0" indent="-361950" algn="l" defTabSz="914400" rtl="0" eaLnBrk="0" fontAlgn="base" latinLnBrk="0" hangingPunct="0">
              <a:lnSpc>
                <a:spcPct val="100000"/>
              </a:lnSpc>
              <a:spcBef>
                <a:spcPct val="0"/>
              </a:spcBef>
              <a:spcAft>
                <a:spcPts val="1800"/>
              </a:spcAft>
              <a:buClrTx/>
              <a:buSzTx/>
              <a:buFont typeface="Arial" pitchFamily="34" charset="0"/>
              <a:buChar char="•"/>
              <a:tabLst/>
              <a:defRPr/>
            </a:pPr>
            <a:r>
              <a:rPr lang="de-CH" sz="2100" noProof="0" dirty="0" smtClean="0">
                <a:latin typeface="+mn-lt"/>
              </a:rPr>
              <a:t>Gesetzliche Grundlagen „Vertriebsbericht“ FINMA</a:t>
            </a:r>
          </a:p>
          <a:p>
            <a:pPr marL="361950" indent="-361950" algn="l">
              <a:spcAft>
                <a:spcPts val="1800"/>
              </a:spcAft>
              <a:buFont typeface="Arial" pitchFamily="34" charset="0"/>
              <a:buChar char="•"/>
              <a:defRPr/>
            </a:pPr>
            <a:r>
              <a:rPr lang="de-CH" sz="2100" dirty="0" smtClean="0">
                <a:latin typeface="+mn-lt"/>
              </a:rPr>
              <a:t>Umsetzung revidierte FATF-Empfehlungen</a:t>
            </a:r>
          </a:p>
          <a:p>
            <a:pPr marL="361950" marR="0" lvl="0" indent="-361950" algn="l" defTabSz="914400" rtl="0" eaLnBrk="0" fontAlgn="base" latinLnBrk="0" hangingPunct="0">
              <a:lnSpc>
                <a:spcPct val="100000"/>
              </a:lnSpc>
              <a:spcBef>
                <a:spcPct val="0"/>
              </a:spcBef>
              <a:spcAft>
                <a:spcPts val="1800"/>
              </a:spcAft>
              <a:buClrTx/>
              <a:buSzTx/>
              <a:buFont typeface="Arial" pitchFamily="34" charset="0"/>
              <a:buChar char="•"/>
              <a:tabLst/>
              <a:defRPr/>
            </a:pPr>
            <a:r>
              <a:rPr kumimoji="0" lang="de-CH" sz="2100" i="0" u="none" strike="noStrike" kern="1200" cap="none" spc="0" normalizeH="0" baseline="0" noProof="0" dirty="0" smtClean="0">
                <a:ln>
                  <a:noFill/>
                </a:ln>
                <a:effectLst/>
                <a:uLnTx/>
                <a:uFillTx/>
                <a:latin typeface="+mn-lt"/>
                <a:ea typeface="+mn-ea"/>
                <a:cs typeface="+mn-cs"/>
              </a:rPr>
              <a:t>Vorgehen OTC</a:t>
            </a:r>
          </a:p>
          <a:p>
            <a:pPr marL="361950" marR="0" lvl="0" indent="-361950" algn="l" defTabSz="914400" rtl="0" eaLnBrk="0" fontAlgn="base" latinLnBrk="0" hangingPunct="0">
              <a:lnSpc>
                <a:spcPct val="100000"/>
              </a:lnSpc>
              <a:spcBef>
                <a:spcPct val="0"/>
              </a:spcBef>
              <a:spcAft>
                <a:spcPts val="1800"/>
              </a:spcAft>
              <a:buClrTx/>
              <a:buSzTx/>
              <a:buFont typeface="Arial" pitchFamily="34" charset="0"/>
              <a:buChar char="•"/>
              <a:tabLst/>
              <a:defRPr/>
            </a:pPr>
            <a:r>
              <a:rPr lang="de-CH" sz="2100" dirty="0" smtClean="0">
                <a:latin typeface="+mn-lt"/>
              </a:rPr>
              <a:t>FATCA / USA</a:t>
            </a:r>
          </a:p>
          <a:p>
            <a:pPr marL="361950" marR="0" lvl="0" indent="-361950" algn="l" defTabSz="914400" rtl="0" eaLnBrk="0" fontAlgn="base" latinLnBrk="0" hangingPunct="0">
              <a:lnSpc>
                <a:spcPct val="100000"/>
              </a:lnSpc>
              <a:spcBef>
                <a:spcPct val="0"/>
              </a:spcBef>
              <a:spcAft>
                <a:spcPts val="1800"/>
              </a:spcAft>
              <a:buClrTx/>
              <a:buSzTx/>
              <a:buFont typeface="Arial" pitchFamily="34" charset="0"/>
              <a:buChar char="•"/>
              <a:tabLst/>
              <a:defRPr/>
            </a:pPr>
            <a:r>
              <a:rPr lang="de-CH" sz="2100" dirty="0" smtClean="0">
                <a:latin typeface="+mn-lt"/>
              </a:rPr>
              <a:t>Interessenwahrung multilaterale Organisationen (IMF, FSB, etc.) und Standardsetzer</a:t>
            </a:r>
          </a:p>
          <a:p>
            <a:pPr marL="361950" marR="0" lvl="0" indent="-361950" algn="l" defTabSz="914400" rtl="0" eaLnBrk="0" fontAlgn="base" latinLnBrk="0" hangingPunct="0">
              <a:lnSpc>
                <a:spcPct val="100000"/>
              </a:lnSpc>
              <a:spcBef>
                <a:spcPct val="0"/>
              </a:spcBef>
              <a:spcAft>
                <a:spcPts val="1800"/>
              </a:spcAft>
              <a:buClrTx/>
              <a:buSzTx/>
              <a:buFont typeface="Arial" pitchFamily="34" charset="0"/>
              <a:buChar char="•"/>
              <a:tabLst/>
              <a:defRPr/>
            </a:pPr>
            <a:r>
              <a:rPr lang="de-CH" sz="2100" dirty="0" smtClean="0">
                <a:latin typeface="+mn-lt"/>
              </a:rPr>
              <a:t>Unternehmensbesteuerung</a:t>
            </a:r>
          </a:p>
          <a:p>
            <a:pPr marL="361950" marR="0" lvl="0" indent="-361950" algn="l" defTabSz="914400" rtl="0" eaLnBrk="0" fontAlgn="base" latinLnBrk="0" hangingPunct="0">
              <a:lnSpc>
                <a:spcPct val="100000"/>
              </a:lnSpc>
              <a:spcBef>
                <a:spcPct val="0"/>
              </a:spcBef>
              <a:spcAft>
                <a:spcPts val="1800"/>
              </a:spcAft>
              <a:buClrTx/>
              <a:buSzTx/>
              <a:buFont typeface="Arial" pitchFamily="34" charset="0"/>
              <a:buChar char="•"/>
              <a:tabLst/>
              <a:defRPr/>
            </a:pPr>
            <a:r>
              <a:rPr lang="de-CH" sz="2100" dirty="0" smtClean="0">
                <a:latin typeface="+mn-lt"/>
              </a:rPr>
              <a:t>…</a:t>
            </a:r>
          </a:p>
          <a:p>
            <a:pPr marL="361950" marR="0" lvl="0" indent="-361950" algn="l" defTabSz="914400" rtl="0" eaLnBrk="0" fontAlgn="base" latinLnBrk="0" hangingPunct="0">
              <a:lnSpc>
                <a:spcPct val="100000"/>
              </a:lnSpc>
              <a:spcBef>
                <a:spcPct val="0"/>
              </a:spcBef>
              <a:spcAft>
                <a:spcPts val="1800"/>
              </a:spcAft>
              <a:buClrTx/>
              <a:buSzTx/>
              <a:tabLst/>
              <a:defRPr/>
            </a:pPr>
            <a:endParaRPr lang="de-CH" sz="2100" dirty="0" smtClean="0">
              <a:latin typeface="+mn-lt"/>
            </a:endParaRPr>
          </a:p>
        </p:txBody>
      </p:sp>
      <p:sp>
        <p:nvSpPr>
          <p:cNvPr id="5" name="Titel 1"/>
          <p:cNvSpPr txBox="1">
            <a:spLocks/>
          </p:cNvSpPr>
          <p:nvPr/>
        </p:nvSpPr>
        <p:spPr bwMode="auto">
          <a:xfrm>
            <a:off x="1017588" y="323850"/>
            <a:ext cx="7461250" cy="62071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de-CH" sz="2800" b="1" dirty="0" smtClean="0">
                <a:solidFill>
                  <a:srgbClr val="000066"/>
                </a:solidFill>
                <a:latin typeface="+mj-lt"/>
                <a:ea typeface="+mj-ea"/>
                <a:cs typeface="+mj-cs"/>
              </a:rPr>
              <a:t>3. Stand Umsetzung: Ausblick</a:t>
            </a:r>
          </a:p>
        </p:txBody>
      </p:sp>
      <p:pic>
        <p:nvPicPr>
          <p:cNvPr id="157698" name="Picture 2" descr="http://www.sif.admin.ch/index.html?lang=de&amp;image=NHzLpZeg7t,lnp6I0NTU042l2Z6ln1acy4Zn4Z2qZpnO2Yuq2Z6gpJCDdXt7fmym162bpYbqjKbNpJyZm67p"/>
          <p:cNvPicPr>
            <a:picLocks noChangeAspect="1" noChangeArrowheads="1"/>
          </p:cNvPicPr>
          <p:nvPr/>
        </p:nvPicPr>
        <p:blipFill>
          <a:blip r:embed="rId3" cstate="print"/>
          <a:srcRect/>
          <a:stretch>
            <a:fillRect/>
          </a:stretch>
        </p:blipFill>
        <p:spPr bwMode="auto">
          <a:xfrm>
            <a:off x="6201518" y="4202855"/>
            <a:ext cx="1476375" cy="2085976"/>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1022350" y="292100"/>
            <a:ext cx="8045450" cy="735013"/>
          </a:xfrm>
        </p:spPr>
        <p:txBody>
          <a:bodyPr/>
          <a:lstStyle/>
          <a:p>
            <a:pPr eaLnBrk="1" hangingPunct="1"/>
            <a:r>
              <a:rPr lang="de-CH" sz="4800" kern="1200" dirty="0" smtClean="0"/>
              <a:t>4. Fazit: Happy </a:t>
            </a:r>
            <a:r>
              <a:rPr lang="de-CH" sz="4800" kern="1200" dirty="0" err="1" smtClean="0"/>
              <a:t>Landing</a:t>
            </a:r>
            <a:r>
              <a:rPr lang="de-CH" sz="4800" kern="1200" dirty="0" smtClean="0"/>
              <a:t>?</a:t>
            </a:r>
          </a:p>
        </p:txBody>
      </p:sp>
      <p:sp>
        <p:nvSpPr>
          <p:cNvPr id="10243" name="Text Box 3"/>
          <p:cNvSpPr txBox="1">
            <a:spLocks noChangeArrowheads="1"/>
          </p:cNvSpPr>
          <p:nvPr/>
        </p:nvSpPr>
        <p:spPr bwMode="auto">
          <a:xfrm>
            <a:off x="758825" y="1820863"/>
            <a:ext cx="7626350" cy="457200"/>
          </a:xfrm>
          <a:prstGeom prst="rect">
            <a:avLst/>
          </a:prstGeom>
          <a:noFill/>
          <a:ln w="9525">
            <a:noFill/>
            <a:miter lim="800000"/>
            <a:headEnd/>
            <a:tailEnd/>
          </a:ln>
        </p:spPr>
        <p:txBody>
          <a:bodyPr>
            <a:spAutoFit/>
          </a:bodyPr>
          <a:lstStyle/>
          <a:p>
            <a:endParaRPr lang="de-DE"/>
          </a:p>
        </p:txBody>
      </p:sp>
      <p:pic>
        <p:nvPicPr>
          <p:cNvPr id="4" name="Picture 6" descr="http://www.holidaycheck.de/data/urlaubsbilder/mittel/4/1156669527.jpg"/>
          <p:cNvPicPr>
            <a:picLocks noChangeAspect="1" noChangeArrowheads="1"/>
          </p:cNvPicPr>
          <p:nvPr/>
        </p:nvPicPr>
        <p:blipFill>
          <a:blip r:embed="rId3" cstate="print"/>
          <a:srcRect/>
          <a:stretch>
            <a:fillRect/>
          </a:stretch>
        </p:blipFill>
        <p:spPr bwMode="auto">
          <a:xfrm>
            <a:off x="1267155" y="1136084"/>
            <a:ext cx="6543345" cy="4907508"/>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1098550" y="304800"/>
            <a:ext cx="8045450" cy="735013"/>
          </a:xfrm>
        </p:spPr>
        <p:txBody>
          <a:bodyPr/>
          <a:lstStyle/>
          <a:p>
            <a:pPr eaLnBrk="1" hangingPunct="1"/>
            <a:r>
              <a:rPr lang="de-CH" sz="2800" kern="1200" dirty="0" smtClean="0"/>
              <a:t>4. Fazit</a:t>
            </a:r>
          </a:p>
        </p:txBody>
      </p:sp>
      <p:sp>
        <p:nvSpPr>
          <p:cNvPr id="10243" name="Text Box 3"/>
          <p:cNvSpPr txBox="1">
            <a:spLocks noChangeArrowheads="1"/>
          </p:cNvSpPr>
          <p:nvPr/>
        </p:nvSpPr>
        <p:spPr bwMode="auto">
          <a:xfrm>
            <a:off x="758825" y="1820863"/>
            <a:ext cx="7626350" cy="457200"/>
          </a:xfrm>
          <a:prstGeom prst="rect">
            <a:avLst/>
          </a:prstGeom>
          <a:noFill/>
          <a:ln w="9525">
            <a:noFill/>
            <a:miter lim="800000"/>
            <a:headEnd/>
            <a:tailEnd/>
          </a:ln>
        </p:spPr>
        <p:txBody>
          <a:bodyPr>
            <a:spAutoFit/>
          </a:bodyPr>
          <a:lstStyle/>
          <a:p>
            <a:endParaRPr lang="de-DE"/>
          </a:p>
        </p:txBody>
      </p:sp>
      <p:sp>
        <p:nvSpPr>
          <p:cNvPr id="6" name="Rectangle 3"/>
          <p:cNvSpPr txBox="1">
            <a:spLocks noChangeArrowheads="1"/>
          </p:cNvSpPr>
          <p:nvPr/>
        </p:nvSpPr>
        <p:spPr bwMode="auto">
          <a:xfrm>
            <a:off x="1043751" y="1777134"/>
            <a:ext cx="7472363" cy="418147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342900" indent="-342900" algn="l" eaLnBrk="1" hangingPunct="1">
              <a:lnSpc>
                <a:spcPct val="90000"/>
              </a:lnSpc>
              <a:spcBef>
                <a:spcPct val="20000"/>
              </a:spcBef>
              <a:buFontTx/>
              <a:buChar char="•"/>
              <a:defRPr/>
            </a:pPr>
            <a:r>
              <a:rPr lang="de-CH" sz="2100" kern="0" dirty="0" smtClean="0">
                <a:latin typeface="+mn-lt"/>
              </a:rPr>
              <a:t>Internationale Entwicklungen prägen den Finanzsektor immer mehr</a:t>
            </a:r>
          </a:p>
          <a:p>
            <a:pPr marL="342900" indent="-342900" algn="l" eaLnBrk="1" hangingPunct="1">
              <a:lnSpc>
                <a:spcPct val="90000"/>
              </a:lnSpc>
              <a:spcBef>
                <a:spcPct val="20000"/>
              </a:spcBef>
              <a:buFontTx/>
              <a:buChar char="•"/>
              <a:defRPr/>
            </a:pPr>
            <a:endParaRPr lang="de-CH" sz="2100" kern="0" dirty="0" smtClean="0">
              <a:latin typeface="+mn-lt"/>
            </a:endParaRPr>
          </a:p>
          <a:p>
            <a:pPr marL="342900" indent="-342900" algn="l" eaLnBrk="1" hangingPunct="1">
              <a:lnSpc>
                <a:spcPct val="90000"/>
              </a:lnSpc>
              <a:spcBef>
                <a:spcPct val="20000"/>
              </a:spcBef>
              <a:buFontTx/>
              <a:buChar char="•"/>
              <a:defRPr/>
            </a:pPr>
            <a:r>
              <a:rPr lang="de-CH" sz="2100" kern="0" dirty="0" smtClean="0">
                <a:latin typeface="+mn-lt"/>
              </a:rPr>
              <a:t>Umbruchphase mit vielen Unsicherheiten (u.a. Marktzugang)</a:t>
            </a:r>
          </a:p>
          <a:p>
            <a:pPr marL="342900" indent="-342900" algn="l" eaLnBrk="1" hangingPunct="1">
              <a:lnSpc>
                <a:spcPct val="90000"/>
              </a:lnSpc>
              <a:spcBef>
                <a:spcPct val="20000"/>
              </a:spcBef>
              <a:buFontTx/>
              <a:buChar char="•"/>
              <a:defRPr/>
            </a:pPr>
            <a:endParaRPr lang="de-CH" sz="2100" kern="0" dirty="0" smtClean="0">
              <a:latin typeface="+mn-lt"/>
            </a:endParaRPr>
          </a:p>
          <a:p>
            <a:pPr marL="342900" lvl="0" indent="-342900" algn="l" eaLnBrk="1" hangingPunct="1">
              <a:lnSpc>
                <a:spcPct val="90000"/>
              </a:lnSpc>
              <a:spcBef>
                <a:spcPct val="20000"/>
              </a:spcBef>
              <a:buFontTx/>
              <a:buChar char="•"/>
              <a:defRPr/>
            </a:pPr>
            <a:r>
              <a:rPr lang="de-CH" sz="2100" kern="0" dirty="0" smtClean="0">
                <a:latin typeface="+mn-lt"/>
              </a:rPr>
              <a:t>Klare finanzmarktpolitische Vorstellungen und eine enge Zusammenarbeit zwischen Behörden und der Finanzbranche wichtig</a:t>
            </a:r>
          </a:p>
          <a:p>
            <a:pPr marL="342900" lvl="0" indent="-342900" algn="l" eaLnBrk="1" hangingPunct="1">
              <a:lnSpc>
                <a:spcPct val="90000"/>
              </a:lnSpc>
              <a:spcBef>
                <a:spcPct val="20000"/>
              </a:spcBef>
              <a:defRPr/>
            </a:pPr>
            <a:endParaRPr lang="de-CH" sz="2100" kern="0" dirty="0" smtClean="0">
              <a:latin typeface="+mn-lt"/>
            </a:endParaRPr>
          </a:p>
          <a:p>
            <a:pPr marL="342900" marR="0" lvl="0" indent="-342900" algn="l" defTabSz="914400" rtl="0" eaLnBrk="1" fontAlgn="base" latinLnBrk="0" hangingPunct="1">
              <a:lnSpc>
                <a:spcPct val="90000"/>
              </a:lnSpc>
              <a:spcBef>
                <a:spcPct val="20000"/>
              </a:spcBef>
              <a:spcAft>
                <a:spcPct val="0"/>
              </a:spcAft>
              <a:buClrTx/>
              <a:buSzTx/>
              <a:buFontTx/>
              <a:buChar char="•"/>
              <a:tabLst/>
              <a:defRPr/>
            </a:pPr>
            <a:r>
              <a:rPr kumimoji="0" lang="de-CH" sz="2100" b="0" i="0" u="none" strike="noStrike" kern="0" cap="none" spc="0" normalizeH="0" baseline="0" noProof="0" dirty="0" smtClean="0">
                <a:ln>
                  <a:noFill/>
                </a:ln>
                <a:solidFill>
                  <a:schemeClr val="tx1"/>
                </a:solidFill>
                <a:effectLst/>
                <a:uLnTx/>
                <a:uFillTx/>
                <a:latin typeface="+mn-lt"/>
                <a:ea typeface="+mn-ea"/>
                <a:cs typeface="+mn-cs"/>
              </a:rPr>
              <a:t>Schon viel gemacht, doch viel bleibt zu tun</a:t>
            </a:r>
          </a:p>
          <a:p>
            <a:pPr marL="342900" marR="0" lvl="0" indent="-342900" algn="l" defTabSz="914400" rtl="0" eaLnBrk="1" fontAlgn="base" latinLnBrk="0" hangingPunct="1">
              <a:lnSpc>
                <a:spcPct val="90000"/>
              </a:lnSpc>
              <a:spcBef>
                <a:spcPct val="20000"/>
              </a:spcBef>
              <a:spcAft>
                <a:spcPct val="0"/>
              </a:spcAft>
              <a:buClrTx/>
              <a:buSzTx/>
              <a:tabLst/>
              <a:defRPr/>
            </a:pPr>
            <a:endParaRPr kumimoji="0" lang="de-CH" sz="21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ct val="90000"/>
              </a:lnSpc>
              <a:spcBef>
                <a:spcPct val="20000"/>
              </a:spcBef>
              <a:spcAft>
                <a:spcPct val="0"/>
              </a:spcAft>
              <a:buClrTx/>
              <a:buSzTx/>
              <a:tabLst/>
              <a:defRPr/>
            </a:pPr>
            <a:endParaRPr kumimoji="0" lang="de-CH" sz="2100" b="0" i="0" u="none" strike="noStrike" kern="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base" latinLnBrk="0" hangingPunct="1">
              <a:lnSpc>
                <a:spcPct val="90000"/>
              </a:lnSpc>
              <a:spcBef>
                <a:spcPct val="20000"/>
              </a:spcBef>
              <a:spcAft>
                <a:spcPct val="0"/>
              </a:spcAft>
              <a:buClrTx/>
              <a:buSzTx/>
              <a:tabLst/>
              <a:defRPr/>
            </a:pPr>
            <a:endParaRPr lang="de-CH" sz="2100" kern="0" noProof="0" dirty="0" smtClean="0">
              <a:latin typeface="+mn-lt"/>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1208088" y="298450"/>
            <a:ext cx="7461250" cy="468313"/>
          </a:xfrm>
          <a:noFill/>
          <a:ln w="9525">
            <a:noFill/>
            <a:miter lim="800000"/>
            <a:headEnd/>
            <a:tailEnd/>
          </a:ln>
        </p:spPr>
        <p:txBody>
          <a:bodyPr vert="horz" wrap="square" lIns="0" tIns="0" rIns="0" bIns="0" numCol="1" anchor="t" anchorCtr="0" compatLnSpc="1">
            <a:prstTxWarp prst="textNoShape">
              <a:avLst/>
            </a:prstTxWarp>
          </a:bodyPr>
          <a:lstStyle/>
          <a:p>
            <a:pPr eaLnBrk="1" hangingPunct="1"/>
            <a:r>
              <a:rPr lang="de-CH" kern="1200" dirty="0" smtClean="0"/>
              <a:t>Noch Fragen?</a:t>
            </a:r>
          </a:p>
        </p:txBody>
      </p:sp>
      <p:sp>
        <p:nvSpPr>
          <p:cNvPr id="50179" name="Rectangle 3"/>
          <p:cNvSpPr>
            <a:spLocks noGrp="1" noChangeArrowheads="1"/>
          </p:cNvSpPr>
          <p:nvPr>
            <p:ph type="body" idx="1"/>
          </p:nvPr>
        </p:nvSpPr>
        <p:spPr/>
        <p:txBody>
          <a:bodyPr/>
          <a:lstStyle/>
          <a:p>
            <a:pPr eaLnBrk="1" hangingPunct="1">
              <a:buFontTx/>
              <a:buNone/>
            </a:pPr>
            <a:endParaRPr lang="de-CH" sz="2800" dirty="0" smtClean="0"/>
          </a:p>
          <a:p>
            <a:pPr eaLnBrk="1" hangingPunct="1">
              <a:buFontTx/>
              <a:buNone/>
            </a:pPr>
            <a:endParaRPr lang="de-CH" sz="2800" dirty="0" smtClean="0"/>
          </a:p>
          <a:p>
            <a:pPr eaLnBrk="1" hangingPunct="1">
              <a:buFontTx/>
              <a:buNone/>
            </a:pPr>
            <a:endParaRPr lang="de-CH" sz="2800" dirty="0" smtClean="0"/>
          </a:p>
          <a:p>
            <a:pPr eaLnBrk="1" hangingPunct="1">
              <a:buFontTx/>
              <a:buNone/>
            </a:pPr>
            <a:r>
              <a:rPr lang="de-CH" sz="2800" dirty="0" smtClean="0"/>
              <a:t>Vielen Dank für Ihre Aufmerksamkeit</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Folien_Version_ EFV_d_ohne Balken">
  <a:themeElements>
    <a:clrScheme name="Folien_Version_ EFV_d_ohne Balke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Folien_Version_ EFV_d_ohne Balken">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de-CH" sz="2400" b="0" i="0" u="none" strike="noStrike" cap="none" normalizeH="0" baseline="0" smtClean="0">
            <a:ln>
              <a:noFill/>
            </a:ln>
            <a:solidFill>
              <a:schemeClr val="tx1"/>
            </a:solidFill>
            <a:effectLst/>
            <a:latin typeface="Times"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de-CH" sz="2400" b="0" i="0" u="none" strike="noStrike" cap="none" normalizeH="0" baseline="0" smtClean="0">
            <a:ln>
              <a:noFill/>
            </a:ln>
            <a:solidFill>
              <a:schemeClr val="tx1"/>
            </a:solidFill>
            <a:effectLst/>
            <a:latin typeface="Times" pitchFamily="18" charset="0"/>
          </a:defRPr>
        </a:defPPr>
      </a:lstStyle>
    </a:lnDef>
  </a:objectDefaults>
  <a:extraClrSchemeLst>
    <a:extraClrScheme>
      <a:clrScheme name="Folien_Version_ EFV_d_ohne Balke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Folien_Version_ EFV_d_ohne Balke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Folien_Version_ EFV_d_ohne Balke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Folien_Version_ EFV_d_ohne Balke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Folien_Version_ EFV_d_ohne Balke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Folien_Version_ EFV_d_ohne Balke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Folien_Version_ EFV_d_ohne Balke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Folien_Version_ EFV_d_ohne Balke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Folien_Version_ EFV_d_ohne Balke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Folien_Version_ EFV_d_ohne Balke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Folien_Version_ EFV_d_ohne Balke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Folien_Version_ EFV_d_ohne Balke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760</Words>
  <Application>Microsoft Office PowerPoint</Application>
  <PresentationFormat>Bildschirmpräsentation (4:3)</PresentationFormat>
  <Paragraphs>209</Paragraphs>
  <Slides>25</Slides>
  <Notes>24</Notes>
  <HiddenSlides>0</HiddenSlides>
  <MMClips>0</MMClips>
  <ScaleCrop>false</ScaleCrop>
  <HeadingPairs>
    <vt:vector size="4" baseType="variant">
      <vt:variant>
        <vt:lpstr>Design</vt:lpstr>
      </vt:variant>
      <vt:variant>
        <vt:i4>1</vt:i4>
      </vt:variant>
      <vt:variant>
        <vt:lpstr>Folientitel</vt:lpstr>
      </vt:variant>
      <vt:variant>
        <vt:i4>25</vt:i4>
      </vt:variant>
    </vt:vector>
  </HeadingPairs>
  <TitlesOfParts>
    <vt:vector size="26" baseType="lpstr">
      <vt:lpstr>Folien_Version_ EFV_d_ohne Balken</vt:lpstr>
      <vt:lpstr>Finanzplatz Schweiz im internationalen Fokus</vt:lpstr>
      <vt:lpstr>Überblick</vt:lpstr>
      <vt:lpstr>1. Finanzmarktpolitik</vt:lpstr>
      <vt:lpstr>1. Finanzmarktpolitik</vt:lpstr>
      <vt:lpstr>1. Finanzmarktpolitik</vt:lpstr>
      <vt:lpstr>2. Herausforderungen</vt:lpstr>
      <vt:lpstr>2. Herausforderungen: Finanzstabilität </vt:lpstr>
      <vt:lpstr>2. Herausforderungen: Finanzstabilität </vt:lpstr>
      <vt:lpstr>2. Herausforderungen: Finanzstabilität </vt:lpstr>
      <vt:lpstr>2. Herausforderungen: Finanzstabilität </vt:lpstr>
      <vt:lpstr>2. Herausforderungen: Finanzmarktregulierung</vt:lpstr>
      <vt:lpstr>2. Herausforderungen: Finanzmarktregulierung </vt:lpstr>
      <vt:lpstr>Folie 13</vt:lpstr>
      <vt:lpstr>2. Herausforderungen: Standortwettbewerb</vt:lpstr>
      <vt:lpstr>2. Herausforderungen: Standortwettbewerb</vt:lpstr>
      <vt:lpstr>3. Stand Umsetzung</vt:lpstr>
      <vt:lpstr>Folie 17</vt:lpstr>
      <vt:lpstr>Folie 18</vt:lpstr>
      <vt:lpstr>Folie 19</vt:lpstr>
      <vt:lpstr>Pfeiler 3: Ausweitung der Sorgfaltspflicht</vt:lpstr>
      <vt:lpstr>Folie 21</vt:lpstr>
      <vt:lpstr>Folie 22</vt:lpstr>
      <vt:lpstr>4. Fazit: Happy Landing?</vt:lpstr>
      <vt:lpstr>4. Fazit</vt:lpstr>
      <vt:lpstr>Noch Fragen?</vt:lpstr>
    </vt:vector>
  </TitlesOfParts>
  <Company>BIT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Titel der Präsentation</dc:title>
  <dc:creator>David S. Gerber SIF</dc:creator>
  <cp:lastModifiedBy>David Gerber</cp:lastModifiedBy>
  <cp:revision>803</cp:revision>
  <cp:lastPrinted>2003-11-14T16:51:38Z</cp:lastPrinted>
  <dcterms:created xsi:type="dcterms:W3CDTF">2008-02-21T09:55:11Z</dcterms:created>
  <dcterms:modified xsi:type="dcterms:W3CDTF">2012-05-11T09:02:28Z</dcterms:modified>
</cp:coreProperties>
</file>